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1" r:id="rId1"/>
  </p:sldMasterIdLst>
  <p:sldIdLst>
    <p:sldId id="256" r:id="rId2"/>
    <p:sldId id="329" r:id="rId3"/>
    <p:sldId id="257" r:id="rId4"/>
    <p:sldId id="309" r:id="rId5"/>
    <p:sldId id="310" r:id="rId6"/>
    <p:sldId id="311" r:id="rId7"/>
    <p:sldId id="330" r:id="rId8"/>
    <p:sldId id="260" r:id="rId9"/>
    <p:sldId id="261" r:id="rId10"/>
    <p:sldId id="262" r:id="rId11"/>
    <p:sldId id="263" r:id="rId12"/>
    <p:sldId id="313" r:id="rId13"/>
    <p:sldId id="259" r:id="rId14"/>
    <p:sldId id="264" r:id="rId15"/>
    <p:sldId id="265" r:id="rId16"/>
    <p:sldId id="266" r:id="rId17"/>
    <p:sldId id="267" r:id="rId18"/>
    <p:sldId id="268" r:id="rId19"/>
    <p:sldId id="314" r:id="rId20"/>
    <p:sldId id="269" r:id="rId21"/>
    <p:sldId id="298"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5" r:id="rId36"/>
    <p:sldId id="284" r:id="rId37"/>
    <p:sldId id="286" r:id="rId38"/>
    <p:sldId id="287" r:id="rId39"/>
    <p:sldId id="288" r:id="rId40"/>
    <p:sldId id="289" r:id="rId41"/>
    <p:sldId id="290" r:id="rId42"/>
    <p:sldId id="293" r:id="rId43"/>
    <p:sldId id="291" r:id="rId44"/>
    <p:sldId id="296" r:id="rId45"/>
    <p:sldId id="317" r:id="rId46"/>
    <p:sldId id="319" r:id="rId47"/>
    <p:sldId id="297" r:id="rId48"/>
    <p:sldId id="321" r:id="rId49"/>
    <p:sldId id="299" r:id="rId50"/>
    <p:sldId id="320" r:id="rId51"/>
    <p:sldId id="322" r:id="rId52"/>
    <p:sldId id="323" r:id="rId53"/>
    <p:sldId id="324" r:id="rId54"/>
    <p:sldId id="325" r:id="rId55"/>
    <p:sldId id="326" r:id="rId56"/>
    <p:sldId id="327" r:id="rId57"/>
    <p:sldId id="315" r:id="rId58"/>
    <p:sldId id="300" r:id="rId59"/>
    <p:sldId id="301" r:id="rId60"/>
    <p:sldId id="302" r:id="rId61"/>
    <p:sldId id="303" r:id="rId62"/>
    <p:sldId id="304" r:id="rId63"/>
    <p:sldId id="305" r:id="rId64"/>
    <p:sldId id="328" r:id="rId6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3E16C1F4-1770-46C5-AF2E-FB33B7163F3B}">
          <p14:sldIdLst>
            <p14:sldId id="256"/>
            <p14:sldId id="329"/>
            <p14:sldId id="257"/>
            <p14:sldId id="309"/>
            <p14:sldId id="310"/>
            <p14:sldId id="311"/>
            <p14:sldId id="330"/>
            <p14:sldId id="260"/>
            <p14:sldId id="261"/>
            <p14:sldId id="262"/>
            <p14:sldId id="263"/>
            <p14:sldId id="313"/>
            <p14:sldId id="259"/>
            <p14:sldId id="264"/>
            <p14:sldId id="265"/>
            <p14:sldId id="266"/>
            <p14:sldId id="267"/>
            <p14:sldId id="268"/>
            <p14:sldId id="314"/>
            <p14:sldId id="269"/>
            <p14:sldId id="298"/>
            <p14:sldId id="270"/>
            <p14:sldId id="271"/>
            <p14:sldId id="272"/>
            <p14:sldId id="273"/>
            <p14:sldId id="274"/>
            <p14:sldId id="275"/>
            <p14:sldId id="276"/>
            <p14:sldId id="277"/>
            <p14:sldId id="278"/>
            <p14:sldId id="279"/>
            <p14:sldId id="280"/>
            <p14:sldId id="281"/>
            <p14:sldId id="282"/>
            <p14:sldId id="285"/>
            <p14:sldId id="284"/>
            <p14:sldId id="286"/>
            <p14:sldId id="287"/>
            <p14:sldId id="288"/>
            <p14:sldId id="289"/>
            <p14:sldId id="290"/>
            <p14:sldId id="293"/>
            <p14:sldId id="291"/>
            <p14:sldId id="296"/>
            <p14:sldId id="317"/>
            <p14:sldId id="319"/>
            <p14:sldId id="297"/>
            <p14:sldId id="321"/>
            <p14:sldId id="299"/>
            <p14:sldId id="320"/>
            <p14:sldId id="322"/>
            <p14:sldId id="323"/>
            <p14:sldId id="324"/>
            <p14:sldId id="325"/>
            <p14:sldId id="326"/>
            <p14:sldId id="327"/>
            <p14:sldId id="315"/>
            <p14:sldId id="300"/>
            <p14:sldId id="301"/>
            <p14:sldId id="302"/>
            <p14:sldId id="303"/>
            <p14:sldId id="304"/>
            <p14:sldId id="305"/>
            <p14:sldId id="32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2" autoAdjust="0"/>
    <p:restoredTop sz="94660"/>
  </p:normalViewPr>
  <p:slideViewPr>
    <p:cSldViewPr>
      <p:cViewPr varScale="1">
        <p:scale>
          <a:sx n="87" d="100"/>
          <a:sy n="87" d="100"/>
        </p:scale>
        <p:origin x="684" y="9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23720DD-5B6D-40BF-8493-A6B52D484E6B}" type="datetimeFigureOut">
              <a:rPr lang="tr-TR" smtClean="0"/>
              <a:t>10.03.2017</a:t>
            </a:fld>
            <a:endParaRPr lang="tr-T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tr-T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239649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10.03.2017</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28304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10.03.2017</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60881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10.03.2017</a:t>
            </a:fld>
            <a:endParaRPr lang="tr-TR"/>
          </a:p>
        </p:txBody>
      </p:sp>
      <p:sp>
        <p:nvSpPr>
          <p:cNvPr id="5" name="Footer Placeholder 4"/>
          <p:cNvSpPr>
            <a:spLocks noGrp="1"/>
          </p:cNvSpPr>
          <p:nvPr>
            <p:ph type="ftr" sz="quarter" idx="11"/>
          </p:nvPr>
        </p:nvSpPr>
        <p:spPr/>
        <p:txBody>
          <a:bodyPr/>
          <a:lstStyle/>
          <a:p>
            <a:endParaRPr lang="tr-T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642089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10.03.2017</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25696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23720DD-5B6D-40BF-8493-A6B52D484E6B}" type="datetimeFigureOut">
              <a:rPr lang="tr-TR" smtClean="0"/>
              <a:t>10.03.2017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37691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23720DD-5B6D-40BF-8493-A6B52D484E6B}" type="datetimeFigureOut">
              <a:rPr lang="tr-TR" smtClean="0"/>
              <a:t>10.03.2017</a:t>
            </a:fld>
            <a:endParaRPr lang="tr-TR"/>
          </a:p>
        </p:txBody>
      </p:sp>
      <p:sp>
        <p:nvSpPr>
          <p:cNvPr id="8" name="Footer Placeholder 7"/>
          <p:cNvSpPr>
            <a:spLocks noGrp="1"/>
          </p:cNvSpPr>
          <p:nvPr>
            <p:ph type="ftr" sz="quarter" idx="11"/>
          </p:nvPr>
        </p:nvSpPr>
        <p:spPr>
          <a:xfrm>
            <a:off x="561111" y="6391838"/>
            <a:ext cx="3644282" cy="304801"/>
          </a:xfrm>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401109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23720DD-5B6D-40BF-8493-A6B52D484E6B}" type="datetimeFigureOut">
              <a:rPr lang="tr-TR" smtClean="0"/>
              <a:t>10.03.2017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378812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23720DD-5B6D-40BF-8493-A6B52D484E6B}" type="datetimeFigureOut">
              <a:rPr lang="tr-TR" smtClean="0"/>
              <a:t>10.03.2017</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84237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10.03.2017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07620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10.03.2017</a:t>
            </a:fld>
            <a:endParaRPr lang="tr-TR"/>
          </a:p>
        </p:txBody>
      </p:sp>
      <p:sp>
        <p:nvSpPr>
          <p:cNvPr id="5" name="Footer Placeholder 4"/>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6146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10.03.2017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295338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10.03.2017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604361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10.03.2017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00707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10.03.2017</a:t>
            </a:fld>
            <a:endParaRPr lang="tr-TR"/>
          </a:p>
        </p:txBody>
      </p:sp>
      <p:sp>
        <p:nvSpPr>
          <p:cNvPr id="3" name="Footer Placeholder 2"/>
          <p:cNvSpPr>
            <a:spLocks noGrp="1"/>
          </p:cNvSpPr>
          <p:nvPr>
            <p:ph type="ftr" sz="quarter" idx="11"/>
          </p:nvPr>
        </p:nvSpPr>
        <p:spPr/>
        <p:txBody>
          <a:bodyPr/>
          <a:lstStyle/>
          <a:p>
            <a:endParaRPr lang="tr-T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516506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10.03.2017</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991552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10.03.2017</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98609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23720DD-5B6D-40BF-8493-A6B52D484E6B}" type="datetimeFigureOut">
              <a:rPr lang="tr-TR" smtClean="0"/>
              <a:t>10.03.2017</a:t>
            </a:fld>
            <a:endParaRPr lang="tr-T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tr-T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3712236101"/>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 id="2147484234" r:id="rId13"/>
    <p:sldLayoutId id="2147484235" r:id="rId14"/>
    <p:sldLayoutId id="2147484236" r:id="rId15"/>
    <p:sldLayoutId id="2147484237" r:id="rId16"/>
    <p:sldLayoutId id="214748423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1919536" y="682216"/>
            <a:ext cx="8064624" cy="4176464"/>
          </a:xfrm>
        </p:spPr>
        <p:txBody>
          <a:bodyPr>
            <a:noAutofit/>
          </a:bodyPr>
          <a:lstStyle/>
          <a:p>
            <a:pPr algn="ctr"/>
            <a:r>
              <a:rPr lang="tr-TR" b="1" dirty="0"/>
              <a:t>PERFORMANS ESASLI BÜTÇELEME VE PERFORMANS PROGRAMI HAZIRLAMA</a:t>
            </a:r>
          </a:p>
        </p:txBody>
      </p:sp>
      <p:sp>
        <p:nvSpPr>
          <p:cNvPr id="5" name="Alt Başlık 4"/>
          <p:cNvSpPr>
            <a:spLocks noGrp="1"/>
          </p:cNvSpPr>
          <p:nvPr>
            <p:ph type="subTitle" idx="1"/>
          </p:nvPr>
        </p:nvSpPr>
        <p:spPr>
          <a:xfrm>
            <a:off x="4692824" y="4884179"/>
            <a:ext cx="2518048" cy="720080"/>
          </a:xfrm>
        </p:spPr>
        <p:txBody>
          <a:bodyPr>
            <a:noAutofit/>
          </a:bodyPr>
          <a:lstStyle/>
          <a:p>
            <a:pPr algn="ctr"/>
            <a:r>
              <a:rPr lang="tr-TR" sz="1400" dirty="0">
                <a:solidFill>
                  <a:schemeClr val="bg1"/>
                </a:solidFill>
              </a:rPr>
              <a:t>Emrah Şükrü </a:t>
            </a:r>
            <a:r>
              <a:rPr lang="tr-TR" sz="1400" dirty="0" smtClean="0">
                <a:solidFill>
                  <a:schemeClr val="bg1"/>
                </a:solidFill>
              </a:rPr>
              <a:t>YANARDAĞ</a:t>
            </a:r>
            <a:endParaRPr lang="tr-TR" sz="1400" dirty="0">
              <a:solidFill>
                <a:schemeClr val="bg1"/>
              </a:solidFill>
            </a:endParaRPr>
          </a:p>
        </p:txBody>
      </p:sp>
      <p:sp>
        <p:nvSpPr>
          <p:cNvPr id="6" name="Alt Başlık 4"/>
          <p:cNvSpPr txBox="1">
            <a:spLocks/>
          </p:cNvSpPr>
          <p:nvPr/>
        </p:nvSpPr>
        <p:spPr bwMode="gray">
          <a:xfrm>
            <a:off x="1499161" y="4881270"/>
            <a:ext cx="2518048" cy="872480"/>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r>
              <a:rPr lang="tr-TR" sz="1600" dirty="0" smtClean="0">
                <a:solidFill>
                  <a:schemeClr val="bg1"/>
                </a:solidFill>
              </a:rPr>
              <a:t>G</a:t>
            </a:r>
            <a:r>
              <a:rPr lang="tr-TR" sz="1400" dirty="0" smtClean="0">
                <a:solidFill>
                  <a:schemeClr val="bg1"/>
                </a:solidFill>
              </a:rPr>
              <a:t>ÖKÇE Z. KAYA</a:t>
            </a:r>
          </a:p>
        </p:txBody>
      </p:sp>
      <p:sp>
        <p:nvSpPr>
          <p:cNvPr id="7" name="Alt Başlık 4"/>
          <p:cNvSpPr txBox="1">
            <a:spLocks/>
          </p:cNvSpPr>
          <p:nvPr/>
        </p:nvSpPr>
        <p:spPr bwMode="gray">
          <a:xfrm>
            <a:off x="7886487" y="4896225"/>
            <a:ext cx="2518048" cy="720080"/>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r>
              <a:rPr lang="tr-TR" sz="1400" dirty="0" smtClean="0">
                <a:solidFill>
                  <a:schemeClr val="bg1"/>
                </a:solidFill>
              </a:rPr>
              <a:t>CAN TAŞKIN</a:t>
            </a:r>
            <a:endParaRPr lang="tr-TR" sz="1400" dirty="0">
              <a:solidFill>
                <a:schemeClr val="bg1"/>
              </a:solidFill>
            </a:endParaRPr>
          </a:p>
        </p:txBody>
      </p:sp>
      <p:sp>
        <p:nvSpPr>
          <p:cNvPr id="8" name="Alt Başlık 4"/>
          <p:cNvSpPr txBox="1">
            <a:spLocks/>
          </p:cNvSpPr>
          <p:nvPr/>
        </p:nvSpPr>
        <p:spPr bwMode="gray">
          <a:xfrm>
            <a:off x="9673952" y="5949280"/>
            <a:ext cx="2518048" cy="720080"/>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r>
              <a:rPr lang="tr-TR" dirty="0" smtClean="0">
                <a:solidFill>
                  <a:schemeClr val="bg1"/>
                </a:solidFill>
              </a:rPr>
              <a:t>MART 2017</a:t>
            </a:r>
            <a:endParaRPr lang="tr-TR" dirty="0">
              <a:solidFill>
                <a:schemeClr val="bg1"/>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6480" y="404664"/>
            <a:ext cx="732025" cy="792088"/>
          </a:xfrm>
          <a:prstGeom prst="rect">
            <a:avLst/>
          </a:prstGeom>
        </p:spPr>
      </p:pic>
      <p:sp>
        <p:nvSpPr>
          <p:cNvPr id="9" name="Alt Başlık 4"/>
          <p:cNvSpPr txBox="1">
            <a:spLocks/>
          </p:cNvSpPr>
          <p:nvPr/>
        </p:nvSpPr>
        <p:spPr bwMode="gray">
          <a:xfrm>
            <a:off x="4410155" y="5436840"/>
            <a:ext cx="3083386" cy="872480"/>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r>
              <a:rPr lang="tr-TR" sz="1200" dirty="0" smtClean="0">
                <a:solidFill>
                  <a:schemeClr val="bg1"/>
                </a:solidFill>
              </a:rPr>
              <a:t>STRATEJİ GELİŞTİRME DAİRE BAŞKANLIĞI</a:t>
            </a:r>
          </a:p>
          <a:p>
            <a:pPr algn="ctr"/>
            <a:r>
              <a:rPr lang="tr-TR" sz="1200" dirty="0" smtClean="0">
                <a:solidFill>
                  <a:schemeClr val="bg1"/>
                </a:solidFill>
              </a:rPr>
              <a:t>BÜTÇE VE PERFORMANS ŞUBE MÜDÜRLÜĞÜ           </a:t>
            </a:r>
          </a:p>
        </p:txBody>
      </p:sp>
    </p:spTree>
    <p:extLst>
      <p:ext uri="{BB962C8B-B14F-4D97-AF65-F5344CB8AC3E}">
        <p14:creationId xmlns:p14="http://schemas.microsoft.com/office/powerpoint/2010/main" val="1468579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fi-FI" dirty="0"/>
              <a:t>5018 SAYILI </a:t>
            </a:r>
            <a:r>
              <a:rPr lang="fi-FI" dirty="0" smtClean="0"/>
              <a:t>KANUN</a:t>
            </a:r>
            <a:r>
              <a:rPr lang="tr-TR" dirty="0" smtClean="0"/>
              <a:t>,</a:t>
            </a:r>
            <a:r>
              <a:rPr lang="fi-FI" dirty="0" smtClean="0"/>
              <a:t> </a:t>
            </a:r>
            <a:r>
              <a:rPr lang="fi-FI" dirty="0"/>
              <a:t>MADDE 9</a:t>
            </a:r>
            <a:endParaRPr lang="tr-TR" dirty="0"/>
          </a:p>
        </p:txBody>
      </p:sp>
      <p:sp>
        <p:nvSpPr>
          <p:cNvPr id="3" name="İçerik Yer Tutucusu 2"/>
          <p:cNvSpPr>
            <a:spLocks noGrp="1"/>
          </p:cNvSpPr>
          <p:nvPr>
            <p:ph idx="1"/>
          </p:nvPr>
        </p:nvSpPr>
        <p:spPr>
          <a:xfrm>
            <a:off x="479376" y="1600200"/>
            <a:ext cx="11233248" cy="4493096"/>
          </a:xfrm>
        </p:spPr>
        <p:txBody>
          <a:bodyPr anchor="ctr">
            <a:normAutofit/>
          </a:bodyPr>
          <a:lstStyle/>
          <a:p>
            <a:pPr algn="just">
              <a:buFont typeface="Wingdings" panose="05000000000000000000" pitchFamily="2" charset="2"/>
              <a:buChar char="§"/>
            </a:pPr>
            <a:r>
              <a:rPr lang="tr-TR" sz="2400" dirty="0">
                <a:solidFill>
                  <a:schemeClr val="accent1">
                    <a:lumMod val="50000"/>
                  </a:schemeClr>
                </a:solidFill>
                <a:latin typeface="+mj-lt"/>
              </a:rPr>
              <a:t>Kamu idareleri, yürütecekleri faaliyet ve projeler ile bunların kaynak ihtiyacını, performans hedef ve göstergelerini içeren performans programı hazırlar.</a:t>
            </a:r>
          </a:p>
        </p:txBody>
      </p:sp>
    </p:spTree>
    <p:extLst>
      <p:ext uri="{BB962C8B-B14F-4D97-AF65-F5344CB8AC3E}">
        <p14:creationId xmlns:p14="http://schemas.microsoft.com/office/powerpoint/2010/main" val="975306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fi-FI" dirty="0"/>
              <a:t>5018 SAYILI </a:t>
            </a:r>
            <a:r>
              <a:rPr lang="fi-FI" dirty="0" smtClean="0"/>
              <a:t>KANUN</a:t>
            </a:r>
            <a:r>
              <a:rPr lang="tr-TR" dirty="0" smtClean="0"/>
              <a:t>,</a:t>
            </a:r>
            <a:r>
              <a:rPr lang="fi-FI" dirty="0" smtClean="0"/>
              <a:t> </a:t>
            </a:r>
            <a:r>
              <a:rPr lang="fi-FI" dirty="0"/>
              <a:t>MADDE 9</a:t>
            </a:r>
            <a:endParaRPr lang="tr-TR" dirty="0"/>
          </a:p>
        </p:txBody>
      </p:sp>
      <p:sp>
        <p:nvSpPr>
          <p:cNvPr id="3" name="İçerik Yer Tutucusu 2"/>
          <p:cNvSpPr>
            <a:spLocks noGrp="1"/>
          </p:cNvSpPr>
          <p:nvPr>
            <p:ph idx="1"/>
          </p:nvPr>
        </p:nvSpPr>
        <p:spPr>
          <a:xfrm>
            <a:off x="479376" y="1484784"/>
            <a:ext cx="11233248" cy="4992216"/>
          </a:xfrm>
        </p:spPr>
        <p:txBody>
          <a:bodyPr anchor="ctr">
            <a:normAutofit/>
          </a:bodyPr>
          <a:lstStyle/>
          <a:p>
            <a:pPr algn="just">
              <a:buFont typeface="Wingdings" panose="05000000000000000000" pitchFamily="2" charset="2"/>
              <a:buChar char="§"/>
            </a:pPr>
            <a:r>
              <a:rPr lang="tr-TR" sz="2400" dirty="0">
                <a:solidFill>
                  <a:schemeClr val="accent1">
                    <a:lumMod val="50000"/>
                  </a:schemeClr>
                </a:solidFill>
                <a:latin typeface="+mj-lt"/>
              </a:rPr>
              <a:t>Kamu idareleri bütçelerini, stratejik planlarında yer alan misyon, vizyon, </a:t>
            </a:r>
            <a:r>
              <a:rPr lang="es-ES" sz="2400" dirty="0">
                <a:solidFill>
                  <a:schemeClr val="accent1">
                    <a:lumMod val="50000"/>
                  </a:schemeClr>
                </a:solidFill>
                <a:latin typeface="+mj-lt"/>
              </a:rPr>
              <a:t>stratejik amaç ve hedeflerle uyumlu ve</a:t>
            </a:r>
            <a:r>
              <a:rPr lang="tr-TR" sz="2400" dirty="0">
                <a:solidFill>
                  <a:schemeClr val="accent1">
                    <a:lumMod val="50000"/>
                  </a:schemeClr>
                </a:solidFill>
                <a:latin typeface="+mj-lt"/>
              </a:rPr>
              <a:t> performans esasına dayalı olarak hazırlarlar.</a:t>
            </a:r>
          </a:p>
        </p:txBody>
      </p:sp>
    </p:spTree>
    <p:extLst>
      <p:ext uri="{BB962C8B-B14F-4D97-AF65-F5344CB8AC3E}">
        <p14:creationId xmlns:p14="http://schemas.microsoft.com/office/powerpoint/2010/main" val="1185350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STRATEJİK PLAN</a:t>
            </a:r>
            <a:endParaRPr lang="tr-TR" dirty="0"/>
          </a:p>
        </p:txBody>
      </p:sp>
      <p:sp>
        <p:nvSpPr>
          <p:cNvPr id="3" name="İçerik Yer Tutucusu 2"/>
          <p:cNvSpPr>
            <a:spLocks noGrp="1"/>
          </p:cNvSpPr>
          <p:nvPr>
            <p:ph idx="1"/>
          </p:nvPr>
        </p:nvSpPr>
        <p:spPr>
          <a:xfrm>
            <a:off x="479376" y="1988840"/>
            <a:ext cx="11305256" cy="3416300"/>
          </a:xfrm>
        </p:spPr>
        <p:txBody>
          <a:bodyPr anchor="ctr">
            <a:normAutofit/>
          </a:bodyPr>
          <a:lstStyle/>
          <a:p>
            <a:pPr marL="0" indent="0" algn="just">
              <a:buNone/>
            </a:pPr>
            <a:r>
              <a:rPr lang="tr-TR" sz="2400" dirty="0" smtClean="0">
                <a:solidFill>
                  <a:schemeClr val="accent1">
                    <a:lumMod val="50000"/>
                  </a:schemeClr>
                </a:solidFill>
                <a:latin typeface="+mj-lt"/>
              </a:rPr>
              <a:t>Kamu idarelerinin orta ve uzun vadeli amaçlarını, temel ilke ve politikalarını, hedef ve önceliklerini, performans ölçütlerini, bunlara ulaşmak için izlenecek yöntemler ile kaynak dağılımlarını içeren planı.</a:t>
            </a:r>
            <a:endParaRPr lang="tr-TR" sz="2400" dirty="0">
              <a:solidFill>
                <a:schemeClr val="accent1">
                  <a:lumMod val="50000"/>
                </a:schemeClr>
              </a:solidFill>
              <a:latin typeface="+mj-lt"/>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120" y="4338835"/>
            <a:ext cx="2809512" cy="1374513"/>
          </a:xfrm>
          <a:prstGeom prst="rect">
            <a:avLst/>
          </a:prstGeom>
        </p:spPr>
      </p:pic>
    </p:spTree>
    <p:extLst>
      <p:ext uri="{BB962C8B-B14F-4D97-AF65-F5344CB8AC3E}">
        <p14:creationId xmlns:p14="http://schemas.microsoft.com/office/powerpoint/2010/main" val="3449379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PERFORMANS PROGRAMI</a:t>
            </a:r>
            <a:endParaRPr lang="tr-TR" dirty="0"/>
          </a:p>
        </p:txBody>
      </p:sp>
      <p:sp>
        <p:nvSpPr>
          <p:cNvPr id="3" name="İçerik Yer Tutucusu 2"/>
          <p:cNvSpPr>
            <a:spLocks noGrp="1"/>
          </p:cNvSpPr>
          <p:nvPr>
            <p:ph idx="1"/>
          </p:nvPr>
        </p:nvSpPr>
        <p:spPr>
          <a:xfrm>
            <a:off x="479376" y="1412776"/>
            <a:ext cx="11305256" cy="5064224"/>
          </a:xfrm>
        </p:spPr>
        <p:txBody>
          <a:bodyPr anchor="ctr">
            <a:normAutofit/>
          </a:bodyPr>
          <a:lstStyle/>
          <a:p>
            <a:pPr marL="0" indent="0" algn="just">
              <a:buNone/>
            </a:pPr>
            <a:r>
              <a:rPr lang="tr-TR" sz="2400" dirty="0">
                <a:solidFill>
                  <a:schemeClr val="accent1">
                    <a:lumMod val="50000"/>
                  </a:schemeClr>
                </a:solidFill>
                <a:latin typeface="+mj-lt"/>
              </a:rPr>
              <a:t>Bir kamu idaresinin program dönemine </a:t>
            </a:r>
            <a:r>
              <a:rPr lang="tr-TR" sz="2400" dirty="0" smtClean="0">
                <a:solidFill>
                  <a:schemeClr val="accent1">
                    <a:lumMod val="50000"/>
                  </a:schemeClr>
                </a:solidFill>
                <a:latin typeface="+mj-lt"/>
              </a:rPr>
              <a:t>ilişkin performans </a:t>
            </a:r>
            <a:r>
              <a:rPr lang="tr-TR" sz="2400" dirty="0">
                <a:solidFill>
                  <a:schemeClr val="accent1">
                    <a:lumMod val="50000"/>
                  </a:schemeClr>
                </a:solidFill>
                <a:latin typeface="+mj-lt"/>
              </a:rPr>
              <a:t>hedeflerini, bu </a:t>
            </a:r>
            <a:r>
              <a:rPr lang="tr-TR" sz="2400" dirty="0" smtClean="0">
                <a:solidFill>
                  <a:schemeClr val="accent1">
                    <a:lumMod val="50000"/>
                  </a:schemeClr>
                </a:solidFill>
                <a:latin typeface="+mj-lt"/>
              </a:rPr>
              <a:t>hedeflere ulaşmak </a:t>
            </a:r>
            <a:r>
              <a:rPr lang="tr-TR" sz="2400" dirty="0">
                <a:solidFill>
                  <a:schemeClr val="accent1">
                    <a:lumMod val="50000"/>
                  </a:schemeClr>
                </a:solidFill>
                <a:latin typeface="+mj-lt"/>
              </a:rPr>
              <a:t>için yürütecekleri faaliyetler </a:t>
            </a:r>
            <a:r>
              <a:rPr lang="tr-TR" sz="2400" dirty="0" smtClean="0">
                <a:solidFill>
                  <a:schemeClr val="accent1">
                    <a:lumMod val="50000"/>
                  </a:schemeClr>
                </a:solidFill>
                <a:latin typeface="+mj-lt"/>
              </a:rPr>
              <a:t>ile bunların </a:t>
            </a:r>
            <a:r>
              <a:rPr lang="tr-TR" sz="2400" dirty="0">
                <a:solidFill>
                  <a:schemeClr val="accent1">
                    <a:lumMod val="50000"/>
                  </a:schemeClr>
                </a:solidFill>
                <a:latin typeface="+mj-lt"/>
              </a:rPr>
              <a:t>kaynak ihtiyacını ve </a:t>
            </a:r>
            <a:r>
              <a:rPr lang="tr-TR" sz="2400" dirty="0" smtClean="0">
                <a:solidFill>
                  <a:schemeClr val="accent1">
                    <a:lumMod val="50000"/>
                  </a:schemeClr>
                </a:solidFill>
                <a:latin typeface="+mj-lt"/>
              </a:rPr>
              <a:t>performans göstergelerini </a:t>
            </a:r>
            <a:r>
              <a:rPr lang="tr-TR" sz="2400" dirty="0">
                <a:solidFill>
                  <a:schemeClr val="accent1">
                    <a:lumMod val="50000"/>
                  </a:schemeClr>
                </a:solidFill>
                <a:latin typeface="+mj-lt"/>
              </a:rPr>
              <a:t>içeren programdır.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3515" y="4179634"/>
            <a:ext cx="3151117" cy="2297366"/>
          </a:xfrm>
          <a:prstGeom prst="rect">
            <a:avLst/>
          </a:prstGeom>
        </p:spPr>
      </p:pic>
    </p:spTree>
    <p:extLst>
      <p:ext uri="{BB962C8B-B14F-4D97-AF65-F5344CB8AC3E}">
        <p14:creationId xmlns:p14="http://schemas.microsoft.com/office/powerpoint/2010/main" val="126074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PERFORMANS PROGRAMI</a:t>
            </a:r>
          </a:p>
        </p:txBody>
      </p:sp>
      <p:sp>
        <p:nvSpPr>
          <p:cNvPr id="3" name="İçerik Yer Tutucusu 2"/>
          <p:cNvSpPr>
            <a:spLocks noGrp="1"/>
          </p:cNvSpPr>
          <p:nvPr>
            <p:ph idx="1"/>
          </p:nvPr>
        </p:nvSpPr>
        <p:spPr>
          <a:xfrm>
            <a:off x="479376" y="2603500"/>
            <a:ext cx="11377264" cy="3489796"/>
          </a:xfrm>
        </p:spPr>
        <p:txBody>
          <a:bodyPr anchor="ctr">
            <a:normAutofit lnSpcReduction="10000"/>
          </a:bodyPr>
          <a:lstStyle/>
          <a:p>
            <a:pPr>
              <a:buFont typeface="Wingdings" panose="05000000000000000000" pitchFamily="2" charset="2"/>
              <a:buChar char="Ø"/>
            </a:pPr>
            <a:r>
              <a:rPr lang="tr-TR" sz="2400" dirty="0" smtClean="0">
                <a:solidFill>
                  <a:schemeClr val="accent1">
                    <a:lumMod val="50000"/>
                  </a:schemeClr>
                </a:solidFill>
                <a:latin typeface="+mj-lt"/>
              </a:rPr>
              <a:t>  Performans Programlarında;</a:t>
            </a:r>
          </a:p>
          <a:p>
            <a:pPr marL="0" indent="0">
              <a:buNone/>
            </a:pPr>
            <a:endParaRPr lang="tr-TR" sz="2400" dirty="0">
              <a:solidFill>
                <a:schemeClr val="accent1">
                  <a:lumMod val="50000"/>
                </a:schemeClr>
              </a:solidFill>
              <a:latin typeface="+mj-lt"/>
            </a:endParaRPr>
          </a:p>
          <a:p>
            <a:pPr>
              <a:buFont typeface="Wingdings" panose="05000000000000000000" pitchFamily="2" charset="2"/>
              <a:buChar char="§"/>
            </a:pPr>
            <a:r>
              <a:rPr lang="tr-TR" sz="2400" dirty="0" smtClean="0">
                <a:solidFill>
                  <a:schemeClr val="accent1">
                    <a:lumMod val="50000"/>
                  </a:schemeClr>
                </a:solidFill>
                <a:latin typeface="+mj-lt"/>
              </a:rPr>
              <a:t>Stratejik </a:t>
            </a:r>
            <a:r>
              <a:rPr lang="tr-TR" sz="2400" dirty="0">
                <a:solidFill>
                  <a:schemeClr val="accent1">
                    <a:lumMod val="50000"/>
                  </a:schemeClr>
                </a:solidFill>
                <a:latin typeface="+mj-lt"/>
              </a:rPr>
              <a:t>planlarda yer alan amaç ve </a:t>
            </a:r>
            <a:r>
              <a:rPr lang="tr-TR" sz="2400" dirty="0" smtClean="0">
                <a:solidFill>
                  <a:schemeClr val="accent1">
                    <a:lumMod val="50000"/>
                  </a:schemeClr>
                </a:solidFill>
                <a:latin typeface="+mj-lt"/>
              </a:rPr>
              <a:t>hedefler doğrultusunda </a:t>
            </a:r>
            <a:r>
              <a:rPr lang="tr-TR" sz="2400" dirty="0">
                <a:solidFill>
                  <a:schemeClr val="accent1">
                    <a:lumMod val="50000"/>
                  </a:schemeClr>
                </a:solidFill>
                <a:latin typeface="+mj-lt"/>
              </a:rPr>
              <a:t>belirlenen </a:t>
            </a:r>
            <a:r>
              <a:rPr lang="tr-TR" sz="2400" dirty="0" smtClean="0">
                <a:solidFill>
                  <a:schemeClr val="accent1">
                    <a:lumMod val="50000"/>
                  </a:schemeClr>
                </a:solidFill>
                <a:latin typeface="+mj-lt"/>
              </a:rPr>
              <a:t>performans hedeflerine</a:t>
            </a:r>
            <a:r>
              <a:rPr lang="tr-TR" sz="2400" dirty="0">
                <a:solidFill>
                  <a:schemeClr val="accent1">
                    <a:lumMod val="50000"/>
                  </a:schemeClr>
                </a:solidFill>
                <a:latin typeface="+mj-lt"/>
              </a:rPr>
              <a:t>,</a:t>
            </a:r>
          </a:p>
          <a:p>
            <a:pPr>
              <a:buFont typeface="Wingdings" panose="05000000000000000000" pitchFamily="2" charset="2"/>
              <a:buChar char="§"/>
            </a:pPr>
            <a:r>
              <a:rPr lang="tr-TR" sz="2400" dirty="0" smtClean="0">
                <a:solidFill>
                  <a:schemeClr val="accent1">
                    <a:lumMod val="50000"/>
                  </a:schemeClr>
                </a:solidFill>
                <a:latin typeface="+mj-lt"/>
              </a:rPr>
              <a:t>Bu </a:t>
            </a:r>
            <a:r>
              <a:rPr lang="tr-TR" sz="2400" dirty="0">
                <a:solidFill>
                  <a:schemeClr val="accent1">
                    <a:lumMod val="50000"/>
                  </a:schemeClr>
                </a:solidFill>
                <a:latin typeface="+mj-lt"/>
              </a:rPr>
              <a:t>hedeflere ulaşmak için </a:t>
            </a:r>
            <a:r>
              <a:rPr lang="tr-TR" sz="2400" dirty="0" smtClean="0">
                <a:solidFill>
                  <a:schemeClr val="accent1">
                    <a:lumMod val="50000"/>
                  </a:schemeClr>
                </a:solidFill>
                <a:latin typeface="+mj-lt"/>
              </a:rPr>
              <a:t>gerçekleştirilecek faaliyetlere</a:t>
            </a:r>
            <a:r>
              <a:rPr lang="tr-TR" sz="2400" dirty="0">
                <a:solidFill>
                  <a:schemeClr val="accent1">
                    <a:lumMod val="50000"/>
                  </a:schemeClr>
                </a:solidFill>
                <a:latin typeface="+mj-lt"/>
              </a:rPr>
              <a:t>,</a:t>
            </a:r>
          </a:p>
          <a:p>
            <a:pPr>
              <a:buFont typeface="Wingdings" panose="05000000000000000000" pitchFamily="2" charset="2"/>
              <a:buChar char="§"/>
            </a:pPr>
            <a:r>
              <a:rPr lang="tr-TR" sz="2400" dirty="0" smtClean="0">
                <a:solidFill>
                  <a:schemeClr val="accent1">
                    <a:lumMod val="50000"/>
                  </a:schemeClr>
                </a:solidFill>
                <a:latin typeface="+mj-lt"/>
              </a:rPr>
              <a:t>Bunların </a:t>
            </a:r>
            <a:r>
              <a:rPr lang="tr-TR" sz="2400" dirty="0">
                <a:solidFill>
                  <a:schemeClr val="accent1">
                    <a:lumMod val="50000"/>
                  </a:schemeClr>
                </a:solidFill>
                <a:latin typeface="+mj-lt"/>
              </a:rPr>
              <a:t>kaynak ihtiyacına,</a:t>
            </a:r>
          </a:p>
          <a:p>
            <a:pPr>
              <a:buFont typeface="Wingdings" panose="05000000000000000000" pitchFamily="2" charset="2"/>
              <a:buChar char="§"/>
            </a:pPr>
            <a:r>
              <a:rPr lang="tr-TR" sz="2400" dirty="0" smtClean="0">
                <a:solidFill>
                  <a:schemeClr val="accent1">
                    <a:lumMod val="50000"/>
                  </a:schemeClr>
                </a:solidFill>
                <a:latin typeface="+mj-lt"/>
              </a:rPr>
              <a:t>Performans </a:t>
            </a:r>
            <a:r>
              <a:rPr lang="tr-TR" sz="2400" dirty="0">
                <a:solidFill>
                  <a:schemeClr val="accent1">
                    <a:lumMod val="50000"/>
                  </a:schemeClr>
                </a:solidFill>
                <a:latin typeface="+mj-lt"/>
              </a:rPr>
              <a:t>hedeflerine ulaşılıp </a:t>
            </a:r>
            <a:r>
              <a:rPr lang="tr-TR" sz="2400" dirty="0" smtClean="0">
                <a:solidFill>
                  <a:schemeClr val="accent1">
                    <a:lumMod val="50000"/>
                  </a:schemeClr>
                </a:solidFill>
                <a:latin typeface="+mj-lt"/>
              </a:rPr>
              <a:t>ulaşılmadığını ölçmeye </a:t>
            </a:r>
            <a:r>
              <a:rPr lang="tr-TR" sz="2400" dirty="0">
                <a:solidFill>
                  <a:schemeClr val="accent1">
                    <a:lumMod val="50000"/>
                  </a:schemeClr>
                </a:solidFill>
                <a:latin typeface="+mj-lt"/>
              </a:rPr>
              <a:t>yarayan performans </a:t>
            </a:r>
            <a:r>
              <a:rPr lang="tr-TR" sz="2400" dirty="0" smtClean="0">
                <a:solidFill>
                  <a:schemeClr val="accent1">
                    <a:lumMod val="50000"/>
                  </a:schemeClr>
                </a:solidFill>
                <a:latin typeface="+mj-lt"/>
              </a:rPr>
              <a:t>göstergelerine yer </a:t>
            </a:r>
            <a:r>
              <a:rPr lang="tr-TR" sz="2400" dirty="0">
                <a:solidFill>
                  <a:schemeClr val="accent1">
                    <a:lumMod val="50000"/>
                  </a:schemeClr>
                </a:solidFill>
                <a:latin typeface="+mj-lt"/>
              </a:rPr>
              <a:t>verilmektedir.</a:t>
            </a:r>
          </a:p>
        </p:txBody>
      </p:sp>
    </p:spTree>
    <p:extLst>
      <p:ext uri="{BB962C8B-B14F-4D97-AF65-F5344CB8AC3E}">
        <p14:creationId xmlns:p14="http://schemas.microsoft.com/office/powerpoint/2010/main" val="4252221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PERFORMANS PROGRAMI</a:t>
            </a:r>
          </a:p>
        </p:txBody>
      </p:sp>
      <p:sp>
        <p:nvSpPr>
          <p:cNvPr id="3" name="İçerik Yer Tutucusu 2"/>
          <p:cNvSpPr>
            <a:spLocks noGrp="1"/>
          </p:cNvSpPr>
          <p:nvPr>
            <p:ph idx="1"/>
          </p:nvPr>
        </p:nvSpPr>
        <p:spPr>
          <a:xfrm>
            <a:off x="551384" y="2603500"/>
            <a:ext cx="11161240" cy="3129756"/>
          </a:xfrm>
        </p:spPr>
        <p:txBody>
          <a:bodyPr>
            <a:noAutofit/>
          </a:bodyPr>
          <a:lstStyle/>
          <a:p>
            <a:pPr>
              <a:buFont typeface="Wingdings" panose="05000000000000000000" pitchFamily="2" charset="2"/>
              <a:buChar char="§"/>
            </a:pPr>
            <a:r>
              <a:rPr lang="tr-TR" sz="2400" dirty="0">
                <a:solidFill>
                  <a:schemeClr val="accent1">
                    <a:lumMod val="50000"/>
                  </a:schemeClr>
                </a:solidFill>
                <a:latin typeface="+mj-lt"/>
              </a:rPr>
              <a:t>İdare düzeyinde hazırlanır,</a:t>
            </a:r>
          </a:p>
          <a:p>
            <a:pPr>
              <a:buFont typeface="Wingdings" panose="05000000000000000000" pitchFamily="2" charset="2"/>
              <a:buChar char="§"/>
            </a:pPr>
            <a:r>
              <a:rPr lang="tr-TR" sz="2400" dirty="0">
                <a:solidFill>
                  <a:schemeClr val="accent1">
                    <a:lumMod val="50000"/>
                  </a:schemeClr>
                </a:solidFill>
                <a:latin typeface="+mj-lt"/>
              </a:rPr>
              <a:t>Performans hedef ve göstergeleri ile faaliyetlerden oluşur,</a:t>
            </a:r>
          </a:p>
          <a:p>
            <a:pPr>
              <a:buFont typeface="Wingdings" panose="05000000000000000000" pitchFamily="2" charset="2"/>
              <a:buChar char="§"/>
            </a:pPr>
            <a:r>
              <a:rPr lang="tr-TR" sz="2400" dirty="0">
                <a:solidFill>
                  <a:schemeClr val="accent1">
                    <a:lumMod val="50000"/>
                  </a:schemeClr>
                </a:solidFill>
                <a:latin typeface="+mj-lt"/>
              </a:rPr>
              <a:t>Yıllık olarak hazırlanır,</a:t>
            </a:r>
          </a:p>
          <a:p>
            <a:pPr>
              <a:buFont typeface="Wingdings" panose="05000000000000000000" pitchFamily="2" charset="2"/>
              <a:buChar char="§"/>
            </a:pPr>
            <a:r>
              <a:rPr lang="tr-TR" sz="2400" dirty="0">
                <a:solidFill>
                  <a:schemeClr val="accent1">
                    <a:lumMod val="50000"/>
                  </a:schemeClr>
                </a:solidFill>
                <a:latin typeface="+mj-lt"/>
              </a:rPr>
              <a:t>Bütçe içi ve bütçe dışı tüm finansman kaynakları dikkate alınır,</a:t>
            </a:r>
          </a:p>
          <a:p>
            <a:pPr>
              <a:buFont typeface="Wingdings" panose="05000000000000000000" pitchFamily="2" charset="2"/>
              <a:buChar char="§"/>
            </a:pPr>
            <a:r>
              <a:rPr lang="tr-TR" sz="2400" dirty="0">
                <a:solidFill>
                  <a:schemeClr val="accent1">
                    <a:lumMod val="50000"/>
                  </a:schemeClr>
                </a:solidFill>
                <a:latin typeface="+mj-lt"/>
              </a:rPr>
              <a:t>Önceliklerin ve hedeflerin belirlenmesi süreci üst yöneticiden harcama birimlerine doğru, maliyet ve kaynak ihtiyacının tespiti süreci ise faaliyetlerden performans hedeflerine doğru işler.</a:t>
            </a:r>
          </a:p>
        </p:txBody>
      </p:sp>
    </p:spTree>
    <p:extLst>
      <p:ext uri="{BB962C8B-B14F-4D97-AF65-F5344CB8AC3E}">
        <p14:creationId xmlns:p14="http://schemas.microsoft.com/office/powerpoint/2010/main" val="1582239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a:t>PERFORMANS </a:t>
            </a:r>
            <a:r>
              <a:rPr lang="tr-TR" dirty="0" smtClean="0"/>
              <a:t>PROGRAMI HAZIRLAMA SÜRECİ</a:t>
            </a:r>
            <a:endParaRPr lang="tr-TR" dirty="0"/>
          </a:p>
        </p:txBody>
      </p:sp>
      <p:sp>
        <p:nvSpPr>
          <p:cNvPr id="3" name="İçerik Yer Tutucusu 2"/>
          <p:cNvSpPr>
            <a:spLocks noGrp="1"/>
          </p:cNvSpPr>
          <p:nvPr>
            <p:ph idx="1"/>
          </p:nvPr>
        </p:nvSpPr>
        <p:spPr>
          <a:xfrm>
            <a:off x="551384" y="2603500"/>
            <a:ext cx="11161240" cy="3416300"/>
          </a:xfrm>
        </p:spPr>
        <p:txBody>
          <a:bodyPr anchor="ctr">
            <a:noAutofit/>
          </a:bodyPr>
          <a:lstStyle/>
          <a:p>
            <a:pPr algn="just">
              <a:buFont typeface="Wingdings" panose="05000000000000000000" pitchFamily="2" charset="2"/>
              <a:buChar char="§"/>
            </a:pPr>
            <a:r>
              <a:rPr lang="tr-TR" sz="2400" dirty="0">
                <a:solidFill>
                  <a:schemeClr val="accent1">
                    <a:lumMod val="50000"/>
                  </a:schemeClr>
                </a:solidFill>
                <a:latin typeface="+mj-lt"/>
              </a:rPr>
              <a:t>Kamu idarelerinin üst yöneticisi ve harcama yetkilileri tarafından program dönemine ilişkin öncelikli stratejik amaç ve hedeflerin, performans hedef ve göstergelerinin, faaliyetlerin ve bunlardan sorumlu </a:t>
            </a:r>
            <a:r>
              <a:rPr lang="tr-TR" sz="2400" dirty="0" smtClean="0">
                <a:solidFill>
                  <a:schemeClr val="accent1">
                    <a:lumMod val="50000"/>
                  </a:schemeClr>
                </a:solidFill>
                <a:latin typeface="+mj-lt"/>
              </a:rPr>
              <a:t>birimlerin </a:t>
            </a:r>
            <a:r>
              <a:rPr lang="tr-TR" sz="2400" dirty="0">
                <a:solidFill>
                  <a:schemeClr val="accent1">
                    <a:lumMod val="50000"/>
                  </a:schemeClr>
                </a:solidFill>
                <a:latin typeface="+mj-lt"/>
              </a:rPr>
              <a:t>belirlenmesi ile başlar</a:t>
            </a:r>
            <a:r>
              <a:rPr lang="tr-TR" sz="2400" dirty="0" smtClean="0">
                <a:solidFill>
                  <a:schemeClr val="accent1">
                    <a:lumMod val="50000"/>
                  </a:schemeClr>
                </a:solidFill>
                <a:latin typeface="+mj-lt"/>
              </a:rPr>
              <a:t>.</a:t>
            </a:r>
          </a:p>
          <a:p>
            <a:pPr marL="0" indent="0" algn="just">
              <a:buNone/>
            </a:pPr>
            <a:endParaRPr lang="tr-TR" sz="2400" dirty="0">
              <a:solidFill>
                <a:schemeClr val="accent1">
                  <a:lumMod val="50000"/>
                </a:schemeClr>
              </a:solidFill>
              <a:latin typeface="+mj-lt"/>
            </a:endParaRPr>
          </a:p>
          <a:p>
            <a:pPr algn="just">
              <a:buFont typeface="Wingdings" panose="05000000000000000000" pitchFamily="2" charset="2"/>
              <a:buChar char="§"/>
            </a:pPr>
            <a:r>
              <a:rPr lang="tr-TR" sz="2400" dirty="0">
                <a:solidFill>
                  <a:schemeClr val="accent1">
                    <a:lumMod val="50000"/>
                  </a:schemeClr>
                </a:solidFill>
                <a:latin typeface="+mj-lt"/>
              </a:rPr>
              <a:t>Belirlenen hususlar üst yönetici </a:t>
            </a:r>
            <a:r>
              <a:rPr lang="tr-TR" sz="2400" dirty="0" smtClean="0">
                <a:solidFill>
                  <a:schemeClr val="accent1">
                    <a:lumMod val="50000"/>
                  </a:schemeClr>
                </a:solidFill>
                <a:latin typeface="+mj-lt"/>
              </a:rPr>
              <a:t>tarafından sorumlu birimlere </a:t>
            </a:r>
            <a:r>
              <a:rPr lang="tr-TR" sz="2400" dirty="0">
                <a:solidFill>
                  <a:schemeClr val="accent1">
                    <a:lumMod val="50000"/>
                  </a:schemeClr>
                </a:solidFill>
                <a:latin typeface="+mj-lt"/>
              </a:rPr>
              <a:t>en geç Mayıs ayı sonuna kadar yazılı olarak duyurulur</a:t>
            </a:r>
            <a:r>
              <a:rPr lang="tr-TR" sz="2400" dirty="0" smtClean="0">
                <a:solidFill>
                  <a:schemeClr val="accent1">
                    <a:lumMod val="50000"/>
                  </a:schemeClr>
                </a:solidFill>
                <a:latin typeface="+mj-lt"/>
              </a:rPr>
              <a:t>.</a:t>
            </a:r>
            <a:endParaRPr lang="tr-TR" sz="2400" dirty="0">
              <a:solidFill>
                <a:schemeClr val="accent1">
                  <a:lumMod val="50000"/>
                </a:schemeClr>
              </a:solidFill>
              <a:latin typeface="+mj-lt"/>
            </a:endParaRPr>
          </a:p>
        </p:txBody>
      </p:sp>
    </p:spTree>
    <p:extLst>
      <p:ext uri="{BB962C8B-B14F-4D97-AF65-F5344CB8AC3E}">
        <p14:creationId xmlns:p14="http://schemas.microsoft.com/office/powerpoint/2010/main" val="2067829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a:t>PERFORMANS PROGRAMI HAZIRLAMA SÜRECİ</a:t>
            </a:r>
          </a:p>
        </p:txBody>
      </p:sp>
      <p:sp>
        <p:nvSpPr>
          <p:cNvPr id="3" name="İçerik Yer Tutucusu 2"/>
          <p:cNvSpPr>
            <a:spLocks noGrp="1"/>
          </p:cNvSpPr>
          <p:nvPr>
            <p:ph idx="1"/>
          </p:nvPr>
        </p:nvSpPr>
        <p:spPr>
          <a:xfrm>
            <a:off x="479376" y="2603500"/>
            <a:ext cx="11161240" cy="3416300"/>
          </a:xfrm>
        </p:spPr>
        <p:txBody>
          <a:bodyPr anchor="ctr">
            <a:normAutofit/>
          </a:bodyPr>
          <a:lstStyle/>
          <a:p>
            <a:pPr algn="just">
              <a:buFont typeface="Wingdings" panose="05000000000000000000" pitchFamily="2" charset="2"/>
              <a:buChar char="§"/>
            </a:pPr>
            <a:r>
              <a:rPr lang="tr-TR" sz="2400" dirty="0" smtClean="0">
                <a:solidFill>
                  <a:schemeClr val="accent1">
                    <a:lumMod val="50000"/>
                  </a:schemeClr>
                </a:solidFill>
                <a:latin typeface="+mj-lt"/>
              </a:rPr>
              <a:t>Mali hizmetler birimi üst yönetici tarafından duyurulan performans hedef ve göstergeleri ile faaliyetler ve harcama birimlerince sağlanan maliyet bilgilerini konsolide ederek performans programını hazırlar.</a:t>
            </a:r>
          </a:p>
          <a:p>
            <a:pPr marL="0" indent="0" algn="just">
              <a:buNone/>
            </a:pPr>
            <a:endParaRPr lang="tr-TR" sz="2400" dirty="0" smtClean="0">
              <a:solidFill>
                <a:schemeClr val="accent1">
                  <a:lumMod val="50000"/>
                </a:schemeClr>
              </a:solidFill>
              <a:latin typeface="+mj-lt"/>
            </a:endParaRPr>
          </a:p>
          <a:p>
            <a:pPr algn="just">
              <a:buFont typeface="Wingdings" panose="05000000000000000000" pitchFamily="2" charset="2"/>
              <a:buChar char="§"/>
            </a:pPr>
            <a:r>
              <a:rPr lang="tr-TR" sz="2400" dirty="0" smtClean="0">
                <a:solidFill>
                  <a:schemeClr val="accent1">
                    <a:lumMod val="50000"/>
                  </a:schemeClr>
                </a:solidFill>
                <a:latin typeface="+mj-lt"/>
              </a:rPr>
              <a:t>Hazırlanan performans programları, bütçe teklifleri ile birlikte Maliye Bakanlığına ve Kalkınma Bakanlığına gönderilir.</a:t>
            </a:r>
            <a:endParaRPr lang="tr-TR" sz="2400" dirty="0">
              <a:solidFill>
                <a:schemeClr val="accent1">
                  <a:lumMod val="50000"/>
                </a:schemeClr>
              </a:solidFill>
              <a:latin typeface="+mj-lt"/>
            </a:endParaRPr>
          </a:p>
        </p:txBody>
      </p:sp>
    </p:spTree>
    <p:extLst>
      <p:ext uri="{BB962C8B-B14F-4D97-AF65-F5344CB8AC3E}">
        <p14:creationId xmlns:p14="http://schemas.microsoft.com/office/powerpoint/2010/main" val="1093313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a:t>PERFORMANS PROGRAMI HAZIRLAMA SÜRECİ</a:t>
            </a:r>
          </a:p>
        </p:txBody>
      </p:sp>
      <p:sp>
        <p:nvSpPr>
          <p:cNvPr id="3" name="İçerik Yer Tutucusu 2"/>
          <p:cNvSpPr>
            <a:spLocks noGrp="1"/>
          </p:cNvSpPr>
          <p:nvPr>
            <p:ph idx="1"/>
          </p:nvPr>
        </p:nvSpPr>
        <p:spPr>
          <a:xfrm>
            <a:off x="479376" y="1988840"/>
            <a:ext cx="11377264" cy="4488160"/>
          </a:xfrm>
        </p:spPr>
        <p:txBody>
          <a:bodyPr anchor="ctr">
            <a:normAutofit/>
          </a:bodyPr>
          <a:lstStyle/>
          <a:p>
            <a:pPr algn="just">
              <a:buFont typeface="Wingdings" panose="05000000000000000000" pitchFamily="2" charset="2"/>
              <a:buChar char="§"/>
            </a:pPr>
            <a:r>
              <a:rPr lang="tr-TR" sz="2400" dirty="0">
                <a:solidFill>
                  <a:schemeClr val="accent1">
                    <a:lumMod val="50000"/>
                  </a:schemeClr>
                </a:solidFill>
                <a:latin typeface="+mj-lt"/>
              </a:rPr>
              <a:t>Performans programları, Maliye Bakanlığı ve Kalkınma Bakanlığı’nda  yapılan bütçe görüşmelerinde değerlendirilir.</a:t>
            </a:r>
          </a:p>
          <a:p>
            <a:pPr marL="0" indent="0" algn="just">
              <a:buNone/>
            </a:pPr>
            <a:endParaRPr lang="tr-TR" sz="2400" dirty="0" smtClean="0">
              <a:solidFill>
                <a:schemeClr val="accent1">
                  <a:lumMod val="50000"/>
                </a:schemeClr>
              </a:solidFill>
              <a:latin typeface="+mj-lt"/>
            </a:endParaRPr>
          </a:p>
          <a:p>
            <a:pPr algn="just">
              <a:buFont typeface="Wingdings" panose="05000000000000000000" pitchFamily="2" charset="2"/>
              <a:buChar char="§"/>
            </a:pPr>
            <a:r>
              <a:rPr lang="tr-TR" sz="2400" dirty="0" smtClean="0">
                <a:solidFill>
                  <a:schemeClr val="accent1">
                    <a:lumMod val="50000"/>
                  </a:schemeClr>
                </a:solidFill>
                <a:latin typeface="+mj-lt"/>
              </a:rPr>
              <a:t>Performans </a:t>
            </a:r>
            <a:r>
              <a:rPr lang="tr-TR" sz="2400" dirty="0">
                <a:solidFill>
                  <a:schemeClr val="accent1">
                    <a:lumMod val="50000"/>
                  </a:schemeClr>
                </a:solidFill>
                <a:latin typeface="+mj-lt"/>
              </a:rPr>
              <a:t>programları, Merkezi Yönetim Bütçe Kanun Tasarısının TBMM’ye sunulmasını müteakiben Tasarıda yer alan büyüklüklere göre revize edilerek, idare bütçe tasarısının görüşülmesinden en geç üç gün önce Plan ve Bütçe Komisyonunun bilgisine sunulur</a:t>
            </a:r>
            <a:r>
              <a:rPr lang="tr-TR" sz="2400" dirty="0" smtClean="0">
                <a:solidFill>
                  <a:schemeClr val="accent1">
                    <a:lumMod val="50000"/>
                  </a:schemeClr>
                </a:solidFill>
                <a:latin typeface="+mj-lt"/>
              </a:rPr>
              <a:t>.</a:t>
            </a:r>
          </a:p>
        </p:txBody>
      </p:sp>
    </p:spTree>
    <p:extLst>
      <p:ext uri="{BB962C8B-B14F-4D97-AF65-F5344CB8AC3E}">
        <p14:creationId xmlns:p14="http://schemas.microsoft.com/office/powerpoint/2010/main" val="2635500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a:t>PERFORMANS PROGRAMI HAZIRLAMA SÜRECİ</a:t>
            </a:r>
          </a:p>
        </p:txBody>
      </p:sp>
      <p:sp>
        <p:nvSpPr>
          <p:cNvPr id="3" name="İçerik Yer Tutucusu 2"/>
          <p:cNvSpPr>
            <a:spLocks noGrp="1"/>
          </p:cNvSpPr>
          <p:nvPr>
            <p:ph idx="1"/>
          </p:nvPr>
        </p:nvSpPr>
        <p:spPr>
          <a:xfrm>
            <a:off x="551384" y="2780928"/>
            <a:ext cx="11161240" cy="3416300"/>
          </a:xfrm>
        </p:spPr>
        <p:txBody>
          <a:bodyPr anchor="ctr">
            <a:noAutofit/>
          </a:bodyPr>
          <a:lstStyle/>
          <a:p>
            <a:pPr algn="just">
              <a:buFont typeface="Wingdings" panose="05000000000000000000" pitchFamily="2" charset="2"/>
              <a:buChar char="§"/>
            </a:pPr>
            <a:r>
              <a:rPr lang="tr-TR" sz="2400" dirty="0">
                <a:solidFill>
                  <a:schemeClr val="accent1">
                    <a:lumMod val="50000"/>
                  </a:schemeClr>
                </a:solidFill>
                <a:latin typeface="+mj-lt"/>
              </a:rPr>
              <a:t>Merkezi Yönetim Bütçe Kanunuyla belirlenen bütçe büyüklüklerine göre nihai hali verilen performans programları, bakanlıklarda Bakan; diğer idarelerde ise ilgili Bakan veya </a:t>
            </a:r>
            <a:r>
              <a:rPr lang="es-ES" sz="2400" dirty="0">
                <a:solidFill>
                  <a:schemeClr val="accent1">
                    <a:lumMod val="50000"/>
                  </a:schemeClr>
                </a:solidFill>
                <a:latin typeface="+mj-lt"/>
              </a:rPr>
              <a:t>üst yönetici tarafından Ocak ayı içinde</a:t>
            </a:r>
            <a:r>
              <a:rPr lang="tr-TR" sz="2400" dirty="0">
                <a:solidFill>
                  <a:schemeClr val="accent1">
                    <a:lumMod val="50000"/>
                  </a:schemeClr>
                </a:solidFill>
                <a:latin typeface="+mj-lt"/>
              </a:rPr>
              <a:t> kamuoyuna açıklanır</a:t>
            </a:r>
            <a:r>
              <a:rPr lang="tr-TR" sz="2400" dirty="0" smtClean="0">
                <a:solidFill>
                  <a:schemeClr val="accent1">
                    <a:lumMod val="50000"/>
                  </a:schemeClr>
                </a:solidFill>
                <a:latin typeface="+mj-lt"/>
              </a:rPr>
              <a:t>.</a:t>
            </a:r>
          </a:p>
          <a:p>
            <a:pPr marL="0" indent="0" algn="just">
              <a:buNone/>
            </a:pPr>
            <a:endParaRPr lang="tr-TR" sz="2400" dirty="0" smtClean="0">
              <a:solidFill>
                <a:schemeClr val="accent1">
                  <a:lumMod val="50000"/>
                </a:schemeClr>
              </a:solidFill>
              <a:latin typeface="+mj-lt"/>
            </a:endParaRPr>
          </a:p>
          <a:p>
            <a:pPr algn="just">
              <a:buFont typeface="Wingdings" panose="05000000000000000000" pitchFamily="2" charset="2"/>
              <a:buChar char="§"/>
            </a:pPr>
            <a:r>
              <a:rPr lang="tr-TR" sz="2400" dirty="0" smtClean="0">
                <a:solidFill>
                  <a:schemeClr val="accent1">
                    <a:lumMod val="50000"/>
                  </a:schemeClr>
                </a:solidFill>
                <a:latin typeface="+mj-lt"/>
              </a:rPr>
              <a:t>Ocak </a:t>
            </a:r>
            <a:r>
              <a:rPr lang="tr-TR" sz="2400" dirty="0">
                <a:solidFill>
                  <a:schemeClr val="accent1">
                    <a:lumMod val="50000"/>
                  </a:schemeClr>
                </a:solidFill>
                <a:latin typeface="+mj-lt"/>
              </a:rPr>
              <a:t>ayı içinde kamuoyuna açıklanan performans programları en geç Mart ayının on beşine kadar Maliye Bakanlığına ve Kalkınma Bakanlığına gönderilir.</a:t>
            </a:r>
          </a:p>
          <a:p>
            <a:endParaRPr lang="tr-TR" sz="2400" dirty="0">
              <a:solidFill>
                <a:schemeClr val="accent1">
                  <a:lumMod val="50000"/>
                </a:schemeClr>
              </a:solidFill>
              <a:latin typeface="+mj-lt"/>
            </a:endParaRPr>
          </a:p>
        </p:txBody>
      </p:sp>
    </p:spTree>
    <p:extLst>
      <p:ext uri="{BB962C8B-B14F-4D97-AF65-F5344CB8AC3E}">
        <p14:creationId xmlns:p14="http://schemas.microsoft.com/office/powerpoint/2010/main" val="3995933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SUNUM PLANI</a:t>
            </a:r>
            <a:endParaRPr lang="tr-TR" dirty="0"/>
          </a:p>
        </p:txBody>
      </p:sp>
      <p:sp>
        <p:nvSpPr>
          <p:cNvPr id="3" name="İçerik Yer Tutucusu 2"/>
          <p:cNvSpPr>
            <a:spLocks noGrp="1"/>
          </p:cNvSpPr>
          <p:nvPr>
            <p:ph idx="1"/>
          </p:nvPr>
        </p:nvSpPr>
        <p:spPr/>
        <p:txBody>
          <a:bodyPr>
            <a:noAutofit/>
          </a:bodyPr>
          <a:lstStyle/>
          <a:p>
            <a:pPr>
              <a:lnSpc>
                <a:spcPct val="200000"/>
              </a:lnSpc>
              <a:buFont typeface="Wingdings" panose="05000000000000000000" pitchFamily="2" charset="2"/>
              <a:buChar char="Ø"/>
            </a:pPr>
            <a:r>
              <a:rPr lang="tr-TR" sz="1600" dirty="0">
                <a:solidFill>
                  <a:schemeClr val="accent1">
                    <a:lumMod val="50000"/>
                  </a:schemeClr>
                </a:solidFill>
                <a:latin typeface="+mj-lt"/>
              </a:rPr>
              <a:t>PERFORMANS ESASLI BÜTÇELEME</a:t>
            </a:r>
          </a:p>
          <a:p>
            <a:pPr>
              <a:lnSpc>
                <a:spcPct val="200000"/>
              </a:lnSpc>
              <a:buFont typeface="Wingdings" panose="05000000000000000000" pitchFamily="2" charset="2"/>
              <a:buChar char="Ø"/>
            </a:pPr>
            <a:r>
              <a:rPr lang="tr-TR" sz="1600" dirty="0">
                <a:solidFill>
                  <a:schemeClr val="accent1">
                    <a:lumMod val="50000"/>
                  </a:schemeClr>
                </a:solidFill>
                <a:latin typeface="+mj-lt"/>
              </a:rPr>
              <a:t>STRATEJİK PLAN VE PERFORMANS PROGRAMI</a:t>
            </a:r>
          </a:p>
          <a:p>
            <a:pPr>
              <a:lnSpc>
                <a:spcPct val="200000"/>
              </a:lnSpc>
              <a:buFont typeface="Wingdings" panose="05000000000000000000" pitchFamily="2" charset="2"/>
              <a:buChar char="Ø"/>
            </a:pPr>
            <a:r>
              <a:rPr lang="tr-TR" sz="1600" dirty="0">
                <a:solidFill>
                  <a:schemeClr val="accent1">
                    <a:lumMod val="50000"/>
                  </a:schemeClr>
                </a:solidFill>
                <a:latin typeface="+mj-lt"/>
              </a:rPr>
              <a:t>PERFORMANS PROGRAMI HAZIRLAMA SÜRECİ</a:t>
            </a:r>
          </a:p>
          <a:p>
            <a:pPr>
              <a:lnSpc>
                <a:spcPct val="200000"/>
              </a:lnSpc>
              <a:buFont typeface="Wingdings" panose="05000000000000000000" pitchFamily="2" charset="2"/>
              <a:buChar char="Ø"/>
            </a:pPr>
            <a:r>
              <a:rPr lang="tr-TR" sz="1600" dirty="0">
                <a:solidFill>
                  <a:schemeClr val="accent1">
                    <a:lumMod val="50000"/>
                  </a:schemeClr>
                </a:solidFill>
                <a:latin typeface="+mj-lt"/>
              </a:rPr>
              <a:t>FAALİYETLERİN MALİYETLENDİRİLMESİ</a:t>
            </a:r>
          </a:p>
          <a:p>
            <a:pPr>
              <a:lnSpc>
                <a:spcPct val="200000"/>
              </a:lnSpc>
              <a:buFont typeface="Wingdings" panose="05000000000000000000" pitchFamily="2" charset="2"/>
              <a:buChar char="Ø"/>
            </a:pPr>
            <a:r>
              <a:rPr lang="tr-TR" sz="1600" dirty="0">
                <a:solidFill>
                  <a:schemeClr val="accent1">
                    <a:lumMod val="50000"/>
                  </a:schemeClr>
                </a:solidFill>
                <a:latin typeface="+mj-lt"/>
              </a:rPr>
              <a:t>PERFORMANS GÖSTERGELERİNİN İZLENMESİ</a:t>
            </a:r>
          </a:p>
          <a:p>
            <a:pPr>
              <a:lnSpc>
                <a:spcPct val="200000"/>
              </a:lnSpc>
              <a:buFont typeface="Wingdings" panose="05000000000000000000" pitchFamily="2" charset="2"/>
              <a:buChar char="Ø"/>
            </a:pPr>
            <a:r>
              <a:rPr lang="tr-TR" sz="1600" dirty="0">
                <a:solidFill>
                  <a:schemeClr val="accent1">
                    <a:lumMod val="50000"/>
                  </a:schemeClr>
                </a:solidFill>
                <a:latin typeface="+mj-lt"/>
              </a:rPr>
              <a:t>FAALİYET RAPORU</a:t>
            </a:r>
          </a:p>
          <a:p>
            <a:endParaRPr lang="tr-TR" sz="1600" b="1" dirty="0" smtClean="0">
              <a:latin typeface="+mj-lt"/>
            </a:endParaRPr>
          </a:p>
          <a:p>
            <a:endParaRPr lang="tr-TR" sz="1600" dirty="0" smtClean="0">
              <a:latin typeface="+mj-lt"/>
            </a:endParaRPr>
          </a:p>
          <a:p>
            <a:endParaRPr lang="tr-TR" sz="1600" dirty="0" smtClean="0">
              <a:latin typeface="+mj-lt"/>
            </a:endParaRPr>
          </a:p>
          <a:p>
            <a:endParaRPr lang="tr-TR" sz="1600" dirty="0" smtClean="0">
              <a:latin typeface="+mj-lt"/>
            </a:endParaRPr>
          </a:p>
          <a:p>
            <a:endParaRPr lang="tr-TR" sz="1600" dirty="0">
              <a:latin typeface="+mj-l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2144" y="2590924"/>
            <a:ext cx="3061196" cy="3061196"/>
          </a:xfrm>
          <a:prstGeom prst="rect">
            <a:avLst/>
          </a:prstGeom>
        </p:spPr>
      </p:pic>
    </p:spTree>
    <p:extLst>
      <p:ext uri="{BB962C8B-B14F-4D97-AF65-F5344CB8AC3E}">
        <p14:creationId xmlns:p14="http://schemas.microsoft.com/office/powerpoint/2010/main" val="3488949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smtClean="0"/>
              <a:t>STRATEJİK PLANDAN PERFORMANS PROGRAMINA</a:t>
            </a:r>
            <a:endParaRPr lang="tr-TR" dirty="0"/>
          </a:p>
        </p:txBody>
      </p:sp>
      <p:sp>
        <p:nvSpPr>
          <p:cNvPr id="3" name="İçerik Yer Tutucusu 2"/>
          <p:cNvSpPr>
            <a:spLocks noGrp="1"/>
          </p:cNvSpPr>
          <p:nvPr>
            <p:ph idx="1"/>
          </p:nvPr>
        </p:nvSpPr>
        <p:spPr>
          <a:xfrm>
            <a:off x="551384" y="2291822"/>
            <a:ext cx="11233248" cy="4560168"/>
          </a:xfrm>
        </p:spPr>
        <p:txBody>
          <a:bodyPr>
            <a:normAutofit/>
          </a:bodyPr>
          <a:lstStyle/>
          <a:p>
            <a:pPr marL="0" indent="0" algn="ctr">
              <a:buNone/>
            </a:pPr>
            <a:r>
              <a:rPr lang="tr-TR" sz="2000" dirty="0" smtClean="0">
                <a:solidFill>
                  <a:schemeClr val="accent1">
                    <a:lumMod val="50000"/>
                  </a:schemeClr>
                </a:solidFill>
                <a:latin typeface="+mj-lt"/>
              </a:rPr>
              <a:t>  </a:t>
            </a:r>
          </a:p>
          <a:p>
            <a:pPr marL="0" indent="0" algn="ctr">
              <a:buNone/>
            </a:pPr>
            <a:endParaRPr lang="tr-TR" sz="2000" dirty="0" smtClean="0">
              <a:solidFill>
                <a:schemeClr val="accent1">
                  <a:lumMod val="50000"/>
                </a:schemeClr>
              </a:solidFill>
              <a:latin typeface="+mj-lt"/>
            </a:endParaRPr>
          </a:p>
          <a:p>
            <a:pPr marL="0" indent="0" algn="ctr">
              <a:buNone/>
            </a:pPr>
            <a:r>
              <a:rPr lang="tr-TR" sz="2000" dirty="0">
                <a:solidFill>
                  <a:schemeClr val="accent1">
                    <a:lumMod val="50000"/>
                  </a:schemeClr>
                </a:solidFill>
                <a:latin typeface="+mj-lt"/>
              </a:rPr>
              <a:t>	</a:t>
            </a:r>
            <a:r>
              <a:rPr lang="tr-TR" sz="2000" dirty="0" smtClean="0">
                <a:solidFill>
                  <a:schemeClr val="accent1">
                    <a:lumMod val="50000"/>
                  </a:schemeClr>
                </a:solidFill>
                <a:latin typeface="+mj-lt"/>
              </a:rPr>
              <a:t>	                    </a:t>
            </a:r>
          </a:p>
          <a:p>
            <a:pPr marL="0" indent="0" algn="ctr">
              <a:buNone/>
            </a:pPr>
            <a:endParaRPr lang="tr-TR" sz="2000" dirty="0">
              <a:solidFill>
                <a:schemeClr val="accent1">
                  <a:lumMod val="50000"/>
                </a:schemeClr>
              </a:solidFill>
              <a:latin typeface="+mj-lt"/>
            </a:endParaRPr>
          </a:p>
          <a:p>
            <a:pPr marL="0" indent="0" algn="ctr">
              <a:buNone/>
            </a:pPr>
            <a:endParaRPr lang="tr-TR" sz="2000" dirty="0" smtClean="0">
              <a:solidFill>
                <a:schemeClr val="accent1">
                  <a:lumMod val="50000"/>
                </a:schemeClr>
              </a:solidFill>
              <a:latin typeface="+mj-lt"/>
            </a:endParaRPr>
          </a:p>
          <a:p>
            <a:pPr marL="0" indent="0" algn="ctr">
              <a:buNone/>
            </a:pPr>
            <a:endParaRPr lang="tr-TR" sz="2000" dirty="0" smtClean="0">
              <a:solidFill>
                <a:schemeClr val="accent1">
                  <a:lumMod val="50000"/>
                </a:schemeClr>
              </a:solidFill>
              <a:latin typeface="+mj-lt"/>
            </a:endParaRPr>
          </a:p>
          <a:p>
            <a:pPr marL="0" indent="0" algn="ctr">
              <a:buNone/>
            </a:pPr>
            <a:r>
              <a:rPr lang="tr-TR" sz="2000" dirty="0" smtClean="0">
                <a:solidFill>
                  <a:schemeClr val="accent1">
                    <a:lumMod val="50000"/>
                  </a:schemeClr>
                </a:solidFill>
                <a:latin typeface="+mj-lt"/>
              </a:rPr>
              <a:t>                      </a:t>
            </a:r>
            <a:endParaRPr lang="tr-TR" sz="2000" dirty="0">
              <a:solidFill>
                <a:schemeClr val="accent1">
                  <a:lumMod val="50000"/>
                </a:schemeClr>
              </a:solidFill>
              <a:latin typeface="+mj-lt"/>
            </a:endParaRPr>
          </a:p>
          <a:p>
            <a:pPr marL="0" indent="0" algn="ctr">
              <a:buNone/>
            </a:pPr>
            <a:r>
              <a:rPr lang="tr-TR" sz="2000" dirty="0" smtClean="0">
                <a:solidFill>
                  <a:schemeClr val="accent1">
                    <a:lumMod val="50000"/>
                  </a:schemeClr>
                </a:solidFill>
                <a:latin typeface="+mj-lt"/>
              </a:rPr>
              <a:t>    </a:t>
            </a:r>
            <a:endParaRPr lang="tr-TR" sz="2000" dirty="0">
              <a:solidFill>
                <a:schemeClr val="accent1">
                  <a:lumMod val="50000"/>
                </a:schemeClr>
              </a:solidFill>
              <a:latin typeface="+mj-lt"/>
            </a:endParaRPr>
          </a:p>
        </p:txBody>
      </p:sp>
      <p:sp>
        <p:nvSpPr>
          <p:cNvPr id="9" name="Aşağı Ok Belirtme Çizgisi 8"/>
          <p:cNvSpPr/>
          <p:nvPr/>
        </p:nvSpPr>
        <p:spPr>
          <a:xfrm>
            <a:off x="4143078" y="2491836"/>
            <a:ext cx="2877757" cy="1060976"/>
          </a:xfrm>
          <a:prstGeom prst="downArrowCallou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2400" dirty="0">
                <a:solidFill>
                  <a:schemeClr val="accent1">
                    <a:lumMod val="50000"/>
                  </a:schemeClr>
                </a:solidFill>
              </a:rPr>
              <a:t> Stratejik Amaçlar</a:t>
            </a:r>
            <a:endParaRPr lang="tr-TR" sz="2400" dirty="0"/>
          </a:p>
        </p:txBody>
      </p:sp>
      <p:sp>
        <p:nvSpPr>
          <p:cNvPr id="15" name="Aşağı Ok Belirtme Çizgisi 14"/>
          <p:cNvSpPr/>
          <p:nvPr/>
        </p:nvSpPr>
        <p:spPr>
          <a:xfrm>
            <a:off x="4196229" y="3752825"/>
            <a:ext cx="2813608" cy="1071337"/>
          </a:xfrm>
          <a:prstGeom prst="downArrowCallou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2400" dirty="0">
                <a:solidFill>
                  <a:schemeClr val="accent1">
                    <a:lumMod val="50000"/>
                  </a:schemeClr>
                </a:solidFill>
              </a:rPr>
              <a:t>	                    </a:t>
            </a:r>
            <a:r>
              <a:rPr lang="tr-TR" sz="2400" dirty="0" smtClean="0">
                <a:solidFill>
                  <a:schemeClr val="accent1">
                    <a:lumMod val="50000"/>
                  </a:schemeClr>
                </a:solidFill>
              </a:rPr>
              <a:t>Stratejik Hedefler</a:t>
            </a:r>
          </a:p>
          <a:p>
            <a:endParaRPr lang="tr-TR" dirty="0">
              <a:solidFill>
                <a:schemeClr val="accent1">
                  <a:lumMod val="50000"/>
                </a:schemeClr>
              </a:solidFill>
            </a:endParaRPr>
          </a:p>
        </p:txBody>
      </p:sp>
      <p:sp>
        <p:nvSpPr>
          <p:cNvPr id="11" name="Sol Sağ Ok 10"/>
          <p:cNvSpPr/>
          <p:nvPr/>
        </p:nvSpPr>
        <p:spPr>
          <a:xfrm>
            <a:off x="3539716" y="4714039"/>
            <a:ext cx="4032448" cy="974956"/>
          </a:xfrm>
          <a:prstGeom prst="leftRightArrow">
            <a:avLst/>
          </a:prstGeom>
          <a:ln>
            <a:solidFill>
              <a:schemeClr val="accent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tr-TR" sz="2400" dirty="0">
                <a:solidFill>
                  <a:schemeClr val="accent1">
                    <a:lumMod val="50000"/>
                  </a:schemeClr>
                </a:solidFill>
              </a:rPr>
              <a:t>Performans Hedefleri</a:t>
            </a:r>
          </a:p>
        </p:txBody>
      </p:sp>
      <p:sp>
        <p:nvSpPr>
          <p:cNvPr id="16" name="Dikdörtgen 15"/>
          <p:cNvSpPr/>
          <p:nvPr/>
        </p:nvSpPr>
        <p:spPr>
          <a:xfrm>
            <a:off x="985710" y="4824162"/>
            <a:ext cx="2376264" cy="732262"/>
          </a:xfrm>
          <a:prstGeom prst="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2400" dirty="0">
                <a:solidFill>
                  <a:schemeClr val="accent1">
                    <a:lumMod val="50000"/>
                  </a:schemeClr>
                </a:solidFill>
              </a:rPr>
              <a:t>Faaliyetler</a:t>
            </a:r>
          </a:p>
        </p:txBody>
      </p:sp>
      <p:sp>
        <p:nvSpPr>
          <p:cNvPr id="19" name="Dikdörtgen 18"/>
          <p:cNvSpPr/>
          <p:nvPr/>
        </p:nvSpPr>
        <p:spPr>
          <a:xfrm>
            <a:off x="7749906" y="4824162"/>
            <a:ext cx="3856984" cy="732262"/>
          </a:xfrm>
          <a:prstGeom prst="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2400" dirty="0" smtClean="0">
                <a:solidFill>
                  <a:schemeClr val="accent1">
                    <a:lumMod val="50000"/>
                  </a:schemeClr>
                </a:solidFill>
              </a:rPr>
              <a:t>Performans Göstergeleri</a:t>
            </a:r>
            <a:endParaRPr lang="tr-TR" sz="2400" dirty="0">
              <a:solidFill>
                <a:schemeClr val="accent1">
                  <a:lumMod val="50000"/>
                </a:schemeClr>
              </a:solidFill>
            </a:endParaRPr>
          </a:p>
        </p:txBody>
      </p:sp>
    </p:spTree>
    <p:extLst>
      <p:ext uri="{BB962C8B-B14F-4D97-AF65-F5344CB8AC3E}">
        <p14:creationId xmlns:p14="http://schemas.microsoft.com/office/powerpoint/2010/main" val="181229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1" grpId="0" animBg="1"/>
      <p:bldP spid="16"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a:t>STRATEJİK PLANDAN PERFORMANS PROGRAMINA</a:t>
            </a:r>
          </a:p>
        </p:txBody>
      </p:sp>
      <p:sp>
        <p:nvSpPr>
          <p:cNvPr id="3" name="İçerik Yer Tutucusu 2"/>
          <p:cNvSpPr>
            <a:spLocks noGrp="1"/>
          </p:cNvSpPr>
          <p:nvPr>
            <p:ph idx="1"/>
          </p:nvPr>
        </p:nvSpPr>
        <p:spPr>
          <a:xfrm>
            <a:off x="551384" y="2603500"/>
            <a:ext cx="11161240" cy="3993852"/>
          </a:xfrm>
        </p:spPr>
        <p:txBody>
          <a:bodyPr>
            <a:noAutofit/>
          </a:bodyPr>
          <a:lstStyle/>
          <a:p>
            <a:pPr algn="just">
              <a:buFont typeface="Wingdings" panose="05000000000000000000" pitchFamily="2" charset="2"/>
              <a:buChar char="§"/>
            </a:pPr>
            <a:r>
              <a:rPr lang="tr-TR" sz="2000" b="1" dirty="0">
                <a:solidFill>
                  <a:schemeClr val="accent1">
                    <a:lumMod val="50000"/>
                  </a:schemeClr>
                </a:solidFill>
                <a:latin typeface="+mj-lt"/>
              </a:rPr>
              <a:t>Stratejik Amaç </a:t>
            </a:r>
            <a:r>
              <a:rPr lang="tr-TR" sz="2000" b="1" dirty="0" smtClean="0">
                <a:solidFill>
                  <a:schemeClr val="accent1">
                    <a:lumMod val="50000"/>
                  </a:schemeClr>
                </a:solidFill>
                <a:latin typeface="+mj-lt"/>
              </a:rPr>
              <a:t>1 – </a:t>
            </a:r>
            <a:r>
              <a:rPr lang="tr-TR" sz="2000" dirty="0" smtClean="0">
                <a:solidFill>
                  <a:schemeClr val="accent1">
                    <a:lumMod val="50000"/>
                  </a:schemeClr>
                </a:solidFill>
                <a:latin typeface="+mj-lt"/>
              </a:rPr>
              <a:t>Araştırma ve geliştirmede öncü üniversite </a:t>
            </a:r>
            <a:r>
              <a:rPr lang="tr-TR" sz="2000" dirty="0">
                <a:solidFill>
                  <a:schemeClr val="accent1">
                    <a:lumMod val="50000"/>
                  </a:schemeClr>
                </a:solidFill>
                <a:latin typeface="+mj-lt"/>
              </a:rPr>
              <a:t>olmak.</a:t>
            </a:r>
          </a:p>
          <a:p>
            <a:pPr marL="342900" lvl="1" indent="-342900" algn="just">
              <a:buFont typeface="Wingdings" panose="05000000000000000000" pitchFamily="2" charset="2"/>
              <a:buChar char="§"/>
            </a:pPr>
            <a:r>
              <a:rPr lang="tr-TR" sz="2000" b="1" dirty="0">
                <a:solidFill>
                  <a:schemeClr val="accent1">
                    <a:lumMod val="50000"/>
                  </a:schemeClr>
                </a:solidFill>
                <a:latin typeface="+mj-lt"/>
              </a:rPr>
              <a:t>Stratejik Hedef </a:t>
            </a:r>
            <a:r>
              <a:rPr lang="tr-TR" sz="2000" b="1" dirty="0" smtClean="0">
                <a:solidFill>
                  <a:schemeClr val="accent1">
                    <a:lumMod val="50000"/>
                  </a:schemeClr>
                </a:solidFill>
                <a:latin typeface="+mj-lt"/>
              </a:rPr>
              <a:t>1.1 – </a:t>
            </a:r>
            <a:r>
              <a:rPr lang="tr-TR" sz="2000" dirty="0" smtClean="0">
                <a:solidFill>
                  <a:schemeClr val="accent1">
                    <a:lumMod val="50000"/>
                  </a:schemeClr>
                </a:solidFill>
                <a:latin typeface="+mj-lt"/>
              </a:rPr>
              <a:t>Akademik çalışmaların etkinliğini arttırmak.</a:t>
            </a:r>
            <a:endParaRPr lang="tr-TR" sz="2000" dirty="0">
              <a:solidFill>
                <a:schemeClr val="accent1">
                  <a:lumMod val="50000"/>
                </a:schemeClr>
              </a:solidFill>
              <a:latin typeface="+mj-lt"/>
            </a:endParaRPr>
          </a:p>
          <a:p>
            <a:pPr marL="617220" lvl="3" indent="-342900" algn="just">
              <a:buSzPct val="85000"/>
              <a:buFont typeface="Wingdings" panose="05000000000000000000" pitchFamily="2" charset="2"/>
              <a:buChar char="§"/>
            </a:pPr>
            <a:r>
              <a:rPr lang="tr-TR" sz="2000" b="1" dirty="0">
                <a:solidFill>
                  <a:schemeClr val="accent1">
                    <a:lumMod val="50000"/>
                  </a:schemeClr>
                </a:solidFill>
                <a:latin typeface="+mj-lt"/>
              </a:rPr>
              <a:t>Performans Hedefi </a:t>
            </a:r>
            <a:r>
              <a:rPr lang="tr-TR" sz="2000" b="1" dirty="0" smtClean="0">
                <a:solidFill>
                  <a:schemeClr val="accent1">
                    <a:lumMod val="50000"/>
                  </a:schemeClr>
                </a:solidFill>
                <a:latin typeface="+mj-lt"/>
              </a:rPr>
              <a:t>1.1.1 – </a:t>
            </a:r>
            <a:r>
              <a:rPr lang="tr-TR" sz="2000" dirty="0" smtClean="0">
                <a:solidFill>
                  <a:schemeClr val="accent1">
                    <a:lumMod val="50000"/>
                  </a:schemeClr>
                </a:solidFill>
                <a:latin typeface="+mj-lt"/>
              </a:rPr>
              <a:t>Lisansüstü çalışmalarda artış sağlamak.</a:t>
            </a:r>
            <a:endParaRPr lang="tr-TR" sz="2000" dirty="0">
              <a:solidFill>
                <a:schemeClr val="accent1">
                  <a:lumMod val="50000"/>
                </a:schemeClr>
              </a:solidFill>
              <a:latin typeface="+mj-lt"/>
            </a:endParaRPr>
          </a:p>
          <a:p>
            <a:pPr marL="891540" lvl="6" indent="-342900" algn="just">
              <a:buSzPct val="85000"/>
              <a:buFont typeface="Wingdings" panose="05000000000000000000" pitchFamily="2" charset="2"/>
              <a:buChar char="q"/>
            </a:pPr>
            <a:r>
              <a:rPr lang="tr-TR" sz="1800" b="1" dirty="0">
                <a:solidFill>
                  <a:schemeClr val="accent1">
                    <a:lumMod val="50000"/>
                  </a:schemeClr>
                </a:solidFill>
                <a:latin typeface="+mj-lt"/>
              </a:rPr>
              <a:t>Performans </a:t>
            </a:r>
            <a:r>
              <a:rPr lang="tr-TR" sz="1800" b="1" dirty="0" smtClean="0">
                <a:solidFill>
                  <a:schemeClr val="accent1">
                    <a:lumMod val="50000"/>
                  </a:schemeClr>
                </a:solidFill>
                <a:latin typeface="+mj-lt"/>
              </a:rPr>
              <a:t>Göstergesi 1.1.1.1 </a:t>
            </a:r>
            <a:r>
              <a:rPr lang="tr-TR" sz="1800" b="1" dirty="0" smtClean="0">
                <a:solidFill>
                  <a:schemeClr val="accent1">
                    <a:lumMod val="50000"/>
                  </a:schemeClr>
                </a:solidFill>
              </a:rPr>
              <a:t>– </a:t>
            </a:r>
            <a:r>
              <a:rPr lang="tr-TR" sz="1800" dirty="0" smtClean="0">
                <a:solidFill>
                  <a:schemeClr val="accent1">
                    <a:lumMod val="50000"/>
                  </a:schemeClr>
                </a:solidFill>
                <a:latin typeface="+mj-lt"/>
              </a:rPr>
              <a:t>Lisansüstü program sayısı artış oranı</a:t>
            </a:r>
          </a:p>
          <a:p>
            <a:pPr marL="548640" lvl="6" indent="0" algn="just">
              <a:buSzPct val="85000"/>
              <a:buNone/>
            </a:pPr>
            <a:r>
              <a:rPr lang="tr-TR" sz="1800" b="1" dirty="0" smtClean="0">
                <a:solidFill>
                  <a:srgbClr val="B31166">
                    <a:lumMod val="50000"/>
                  </a:srgbClr>
                </a:solidFill>
              </a:rPr>
              <a:t>	Performans </a:t>
            </a:r>
            <a:r>
              <a:rPr lang="tr-TR" sz="1800" b="1" dirty="0">
                <a:solidFill>
                  <a:srgbClr val="B31166">
                    <a:lumMod val="50000"/>
                  </a:srgbClr>
                </a:solidFill>
              </a:rPr>
              <a:t>Göstergesi </a:t>
            </a:r>
            <a:r>
              <a:rPr lang="tr-TR" sz="1800" b="1" dirty="0" smtClean="0">
                <a:solidFill>
                  <a:srgbClr val="B31166">
                    <a:lumMod val="50000"/>
                  </a:srgbClr>
                </a:solidFill>
              </a:rPr>
              <a:t>1.1.1.2 – </a:t>
            </a:r>
            <a:r>
              <a:rPr lang="tr-TR" sz="1800" dirty="0" smtClean="0">
                <a:solidFill>
                  <a:schemeClr val="accent1">
                    <a:lumMod val="50000"/>
                  </a:schemeClr>
                </a:solidFill>
              </a:rPr>
              <a:t>Lisansüstü tezler için öğretim üyelerine verilen teşvik miktarı 		artış oranı</a:t>
            </a:r>
            <a:endParaRPr lang="tr-TR" sz="1800" dirty="0">
              <a:solidFill>
                <a:schemeClr val="accent1">
                  <a:lumMod val="50000"/>
                </a:schemeClr>
              </a:solidFill>
              <a:latin typeface="+mj-lt"/>
            </a:endParaRPr>
          </a:p>
          <a:p>
            <a:pPr marL="548640" lvl="6" indent="0" algn="just">
              <a:buSzPct val="85000"/>
              <a:buNone/>
            </a:pPr>
            <a:r>
              <a:rPr lang="tr-TR" sz="1800" b="1" dirty="0" smtClean="0">
                <a:solidFill>
                  <a:schemeClr val="accent1">
                    <a:lumMod val="50000"/>
                  </a:schemeClr>
                </a:solidFill>
              </a:rPr>
              <a:t>	Performans Göstergesi 1.1.1.3 –</a:t>
            </a:r>
            <a:r>
              <a:rPr lang="tr-TR" sz="1800" dirty="0" smtClean="0">
                <a:solidFill>
                  <a:schemeClr val="accent1">
                    <a:lumMod val="50000"/>
                  </a:schemeClr>
                </a:solidFill>
              </a:rPr>
              <a:t>Araştırma geliştirme faaliyetlerini arttırmaya yönelik 	düzenlenen seminer sayısı artış oranı</a:t>
            </a:r>
            <a:endParaRPr lang="tr-TR" sz="1800" dirty="0">
              <a:solidFill>
                <a:schemeClr val="accent1">
                  <a:lumMod val="50000"/>
                </a:schemeClr>
              </a:solidFill>
              <a:latin typeface="+mj-lt"/>
            </a:endParaRPr>
          </a:p>
          <a:p>
            <a:pPr marL="891540" lvl="6" indent="-342900" algn="just">
              <a:buSzPct val="85000"/>
              <a:buFont typeface="Wingdings" panose="05000000000000000000" pitchFamily="2" charset="2"/>
              <a:buChar char="q"/>
            </a:pPr>
            <a:r>
              <a:rPr lang="tr-TR" sz="1800" b="1" dirty="0">
                <a:solidFill>
                  <a:schemeClr val="accent1">
                    <a:lumMod val="50000"/>
                  </a:schemeClr>
                </a:solidFill>
                <a:latin typeface="+mj-lt"/>
              </a:rPr>
              <a:t>Faaliyet : </a:t>
            </a:r>
            <a:r>
              <a:rPr lang="tr-TR" sz="1800" dirty="0" smtClean="0">
                <a:solidFill>
                  <a:schemeClr val="accent1">
                    <a:lumMod val="50000"/>
                  </a:schemeClr>
                </a:solidFill>
                <a:latin typeface="+mj-lt"/>
              </a:rPr>
              <a:t>Lisansüstü eğitim faaliyetlerinin sürdürülebilmesi için öğretim üyelerini teşvik etmek.</a:t>
            </a:r>
            <a:endParaRPr lang="tr-TR" sz="1800" dirty="0">
              <a:solidFill>
                <a:schemeClr val="accent1">
                  <a:lumMod val="50000"/>
                </a:schemeClr>
              </a:solidFill>
              <a:latin typeface="+mj-lt"/>
            </a:endParaRPr>
          </a:p>
        </p:txBody>
      </p:sp>
    </p:spTree>
    <p:extLst>
      <p:ext uri="{BB962C8B-B14F-4D97-AF65-F5344CB8AC3E}">
        <p14:creationId xmlns:p14="http://schemas.microsoft.com/office/powerpoint/2010/main" val="3801468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chemeClr val="bg1"/>
                </a:solidFill>
              </a:rPr>
              <a:t>PERFORMANS HEDEFLERİ</a:t>
            </a:r>
            <a:endParaRPr lang="tr-TR" dirty="0">
              <a:solidFill>
                <a:schemeClr val="bg1"/>
              </a:solidFill>
            </a:endParaRPr>
          </a:p>
        </p:txBody>
      </p:sp>
      <p:sp>
        <p:nvSpPr>
          <p:cNvPr id="4" name="İçerik Yer Tutucusu 3"/>
          <p:cNvSpPr>
            <a:spLocks noGrp="1"/>
          </p:cNvSpPr>
          <p:nvPr>
            <p:ph sz="half" idx="1"/>
          </p:nvPr>
        </p:nvSpPr>
        <p:spPr>
          <a:xfrm>
            <a:off x="710502" y="3500303"/>
            <a:ext cx="4825158" cy="3416301"/>
          </a:xfrm>
        </p:spPr>
        <p:txBody>
          <a:bodyPr>
            <a:normAutofit/>
          </a:bodyPr>
          <a:lstStyle/>
          <a:p>
            <a:pPr>
              <a:buFont typeface="Wingdings" panose="05000000000000000000" pitchFamily="2" charset="2"/>
              <a:buChar char="§"/>
            </a:pPr>
            <a:r>
              <a:rPr lang="tr-TR" dirty="0" smtClean="0">
                <a:solidFill>
                  <a:schemeClr val="accent1">
                    <a:lumMod val="50000"/>
                  </a:schemeClr>
                </a:solidFill>
                <a:latin typeface="+mj-lt"/>
              </a:rPr>
              <a:t>Geçen yılın gösterge gerçekleşmeleri (2016)</a:t>
            </a:r>
          </a:p>
          <a:p>
            <a:pPr>
              <a:buFont typeface="Wingdings" panose="05000000000000000000" pitchFamily="2" charset="2"/>
              <a:buChar char="§"/>
            </a:pPr>
            <a:r>
              <a:rPr lang="tr-TR" dirty="0" smtClean="0">
                <a:solidFill>
                  <a:schemeClr val="accent1">
                    <a:lumMod val="50000"/>
                  </a:schemeClr>
                </a:solidFill>
                <a:latin typeface="+mj-lt"/>
              </a:rPr>
              <a:t>İçinde bulunduğumuz yılın gösterge tahminleri (2017)</a:t>
            </a:r>
          </a:p>
          <a:p>
            <a:pPr>
              <a:buFont typeface="Wingdings" panose="05000000000000000000" pitchFamily="2" charset="2"/>
              <a:buChar char="§"/>
            </a:pPr>
            <a:r>
              <a:rPr lang="tr-TR" dirty="0" smtClean="0">
                <a:solidFill>
                  <a:schemeClr val="accent1">
                    <a:lumMod val="50000"/>
                  </a:schemeClr>
                </a:solidFill>
                <a:latin typeface="+mj-lt"/>
              </a:rPr>
              <a:t>Gelecek yılın gösterge hedefleri (2018)</a:t>
            </a:r>
          </a:p>
        </p:txBody>
      </p:sp>
      <p:sp>
        <p:nvSpPr>
          <p:cNvPr id="6" name="İçerik Yer Tutucusu 5"/>
          <p:cNvSpPr>
            <a:spLocks noGrp="1"/>
          </p:cNvSpPr>
          <p:nvPr>
            <p:ph sz="half" idx="2"/>
          </p:nvPr>
        </p:nvSpPr>
        <p:spPr>
          <a:xfrm>
            <a:off x="6312024" y="3500304"/>
            <a:ext cx="4825159" cy="3416300"/>
          </a:xfrm>
        </p:spPr>
        <p:txBody>
          <a:bodyPr>
            <a:normAutofit/>
          </a:bodyPr>
          <a:lstStyle/>
          <a:p>
            <a:pPr>
              <a:buFont typeface="Wingdings" panose="05000000000000000000" pitchFamily="2" charset="2"/>
              <a:buChar char="§"/>
            </a:pPr>
            <a:r>
              <a:rPr lang="tr-TR" dirty="0">
                <a:solidFill>
                  <a:schemeClr val="accent1">
                    <a:lumMod val="50000"/>
                  </a:schemeClr>
                </a:solidFill>
                <a:latin typeface="+mj-lt"/>
              </a:rPr>
              <a:t>Faaliyet maliyetlerinin belirlenmesi</a:t>
            </a:r>
          </a:p>
        </p:txBody>
      </p:sp>
      <p:sp>
        <p:nvSpPr>
          <p:cNvPr id="3" name="Metin Yer Tutucusu 2"/>
          <p:cNvSpPr>
            <a:spLocks noGrp="1"/>
          </p:cNvSpPr>
          <p:nvPr>
            <p:ph type="body" idx="4294967295"/>
          </p:nvPr>
        </p:nvSpPr>
        <p:spPr>
          <a:xfrm>
            <a:off x="240821" y="2523368"/>
            <a:ext cx="6083227" cy="576263"/>
          </a:xfrm>
        </p:spPr>
        <p:txBody>
          <a:bodyPr>
            <a:noAutofit/>
          </a:bodyPr>
          <a:lstStyle/>
          <a:p>
            <a:r>
              <a:rPr lang="tr-TR" sz="2800" b="1" dirty="0">
                <a:solidFill>
                  <a:schemeClr val="accent1">
                    <a:lumMod val="50000"/>
                  </a:schemeClr>
                </a:solidFill>
                <a:latin typeface="+mj-lt"/>
              </a:rPr>
              <a:t>PERFORMANS </a:t>
            </a:r>
            <a:r>
              <a:rPr lang="tr-TR" sz="2800" b="1" dirty="0" smtClean="0">
                <a:solidFill>
                  <a:schemeClr val="accent1">
                    <a:lumMod val="50000"/>
                  </a:schemeClr>
                </a:solidFill>
                <a:latin typeface="+mj-lt"/>
              </a:rPr>
              <a:t>GÖSTERGELERİ</a:t>
            </a:r>
            <a:endParaRPr lang="tr-TR" sz="2800" dirty="0">
              <a:solidFill>
                <a:schemeClr val="accent1">
                  <a:lumMod val="50000"/>
                </a:schemeClr>
              </a:solidFill>
              <a:latin typeface="+mj-lt"/>
            </a:endParaRPr>
          </a:p>
        </p:txBody>
      </p:sp>
      <p:sp>
        <p:nvSpPr>
          <p:cNvPr id="5" name="Metin Yer Tutucusu 4"/>
          <p:cNvSpPr>
            <a:spLocks noGrp="1"/>
          </p:cNvSpPr>
          <p:nvPr>
            <p:ph type="body" sz="quarter" idx="4294967295"/>
          </p:nvPr>
        </p:nvSpPr>
        <p:spPr>
          <a:xfrm>
            <a:off x="6744072" y="2538266"/>
            <a:ext cx="4824412" cy="576263"/>
          </a:xfrm>
        </p:spPr>
        <p:txBody>
          <a:bodyPr>
            <a:normAutofit/>
          </a:bodyPr>
          <a:lstStyle/>
          <a:p>
            <a:r>
              <a:rPr lang="tr-TR" sz="2800" b="1" dirty="0" smtClean="0">
                <a:solidFill>
                  <a:schemeClr val="accent1">
                    <a:lumMod val="50000"/>
                  </a:schemeClr>
                </a:solidFill>
                <a:latin typeface="+mj-lt"/>
              </a:rPr>
              <a:t>FAALİYETLER</a:t>
            </a:r>
            <a:endParaRPr lang="tr-TR" sz="2800" b="1" dirty="0">
              <a:solidFill>
                <a:schemeClr val="accent1">
                  <a:lumMod val="50000"/>
                </a:schemeClr>
              </a:solidFill>
              <a:latin typeface="+mj-lt"/>
            </a:endParaRPr>
          </a:p>
        </p:txBody>
      </p:sp>
    </p:spTree>
    <p:extLst>
      <p:ext uri="{BB962C8B-B14F-4D97-AF65-F5344CB8AC3E}">
        <p14:creationId xmlns:p14="http://schemas.microsoft.com/office/powerpoint/2010/main" val="1148288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PERFORMANS GÖSTERGESİ</a:t>
            </a:r>
            <a:endParaRPr lang="tr-TR" dirty="0"/>
          </a:p>
        </p:txBody>
      </p:sp>
      <p:sp>
        <p:nvSpPr>
          <p:cNvPr id="3" name="İçerik Yer Tutucusu 2"/>
          <p:cNvSpPr>
            <a:spLocks noGrp="1"/>
          </p:cNvSpPr>
          <p:nvPr>
            <p:ph idx="1"/>
          </p:nvPr>
        </p:nvSpPr>
        <p:spPr>
          <a:xfrm>
            <a:off x="479376" y="2780928"/>
            <a:ext cx="11305256" cy="3672408"/>
          </a:xfrm>
        </p:spPr>
        <p:txBody>
          <a:bodyPr>
            <a:normAutofit/>
          </a:bodyPr>
          <a:lstStyle/>
          <a:p>
            <a:pPr marL="0" indent="0" algn="just">
              <a:buNone/>
            </a:pPr>
            <a:r>
              <a:rPr lang="tr-TR" sz="2400" dirty="0">
                <a:solidFill>
                  <a:schemeClr val="accent1">
                    <a:lumMod val="50000"/>
                  </a:schemeClr>
                </a:solidFill>
                <a:latin typeface="+mj-lt"/>
              </a:rPr>
              <a:t>Kamu idarelerince performans hedeflerine ulaşılıp ulaşılmadığını ya da ne kadar ulaşıldığını ölçmek, izlemek ve değerlendirmek için kullanılan ve sayısal olarak ifade edilen araçlardır.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8288" y="811901"/>
            <a:ext cx="1635362" cy="1030498"/>
          </a:xfrm>
          <a:prstGeom prst="rect">
            <a:avLst/>
          </a:prstGeom>
        </p:spPr>
      </p:pic>
    </p:spTree>
    <p:extLst>
      <p:ext uri="{BB962C8B-B14F-4D97-AF65-F5344CB8AC3E}">
        <p14:creationId xmlns:p14="http://schemas.microsoft.com/office/powerpoint/2010/main" val="2370090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GÖSTERGE ÇEŞİTLERİ </a:t>
            </a:r>
            <a:endParaRPr lang="tr-TR" dirty="0"/>
          </a:p>
        </p:txBody>
      </p:sp>
      <p:sp>
        <p:nvSpPr>
          <p:cNvPr id="3" name="İçerik Yer Tutucusu 2"/>
          <p:cNvSpPr>
            <a:spLocks noGrp="1"/>
          </p:cNvSpPr>
          <p:nvPr>
            <p:ph idx="1"/>
          </p:nvPr>
        </p:nvSpPr>
        <p:spPr>
          <a:xfrm>
            <a:off x="3719736" y="2849039"/>
            <a:ext cx="6491064" cy="3984104"/>
          </a:xfrm>
        </p:spPr>
        <p:txBody>
          <a:bodyPr>
            <a:normAutofit/>
          </a:bodyPr>
          <a:lstStyle/>
          <a:p>
            <a:pPr>
              <a:buFont typeface="Wingdings" panose="05000000000000000000" pitchFamily="2" charset="2"/>
              <a:buChar char="§"/>
            </a:pPr>
            <a:r>
              <a:rPr lang="tr-TR" sz="2400" dirty="0">
                <a:solidFill>
                  <a:schemeClr val="accent1">
                    <a:lumMod val="50000"/>
                  </a:schemeClr>
                </a:solidFill>
                <a:latin typeface="+mj-lt"/>
              </a:rPr>
              <a:t>Girdi Göstergeleri</a:t>
            </a:r>
          </a:p>
          <a:p>
            <a:pPr>
              <a:buFont typeface="Wingdings" panose="05000000000000000000" pitchFamily="2" charset="2"/>
              <a:buChar char="§"/>
            </a:pPr>
            <a:r>
              <a:rPr lang="tr-TR" sz="2400" dirty="0">
                <a:solidFill>
                  <a:schemeClr val="accent1">
                    <a:lumMod val="50000"/>
                  </a:schemeClr>
                </a:solidFill>
                <a:latin typeface="+mj-lt"/>
              </a:rPr>
              <a:t>Çıktı Göstergeleri</a:t>
            </a:r>
          </a:p>
          <a:p>
            <a:pPr>
              <a:buFont typeface="Wingdings" panose="05000000000000000000" pitchFamily="2" charset="2"/>
              <a:buChar char="§"/>
            </a:pPr>
            <a:r>
              <a:rPr lang="tr-TR" sz="2400" dirty="0">
                <a:solidFill>
                  <a:schemeClr val="accent1">
                    <a:lumMod val="50000"/>
                  </a:schemeClr>
                </a:solidFill>
                <a:latin typeface="+mj-lt"/>
              </a:rPr>
              <a:t>Verimlilik Göstergeleri</a:t>
            </a:r>
          </a:p>
          <a:p>
            <a:pPr>
              <a:buFont typeface="Wingdings" panose="05000000000000000000" pitchFamily="2" charset="2"/>
              <a:buChar char="§"/>
            </a:pPr>
            <a:r>
              <a:rPr lang="tr-TR" sz="2400" dirty="0">
                <a:solidFill>
                  <a:schemeClr val="accent1">
                    <a:lumMod val="50000"/>
                  </a:schemeClr>
                </a:solidFill>
                <a:latin typeface="+mj-lt"/>
              </a:rPr>
              <a:t>Etkililik Göstergeleri</a:t>
            </a:r>
          </a:p>
          <a:p>
            <a:pPr>
              <a:buFont typeface="Wingdings" panose="05000000000000000000" pitchFamily="2" charset="2"/>
              <a:buChar char="§"/>
            </a:pPr>
            <a:r>
              <a:rPr lang="tr-TR" sz="2400" dirty="0">
                <a:solidFill>
                  <a:schemeClr val="accent1">
                    <a:lumMod val="50000"/>
                  </a:schemeClr>
                </a:solidFill>
                <a:latin typeface="+mj-lt"/>
              </a:rPr>
              <a:t>Kalite Göstergeleri</a:t>
            </a:r>
          </a:p>
        </p:txBody>
      </p:sp>
    </p:spTree>
    <p:extLst>
      <p:ext uri="{BB962C8B-B14F-4D97-AF65-F5344CB8AC3E}">
        <p14:creationId xmlns:p14="http://schemas.microsoft.com/office/powerpoint/2010/main" val="26189742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nn-NO" dirty="0" smtClean="0"/>
              <a:t>GİRDİ GÖSTERGELERİ</a:t>
            </a:r>
            <a:endParaRPr lang="tr-TR" dirty="0"/>
          </a:p>
        </p:txBody>
      </p:sp>
      <p:sp>
        <p:nvSpPr>
          <p:cNvPr id="3" name="İçerik Yer Tutucusu 2"/>
          <p:cNvSpPr>
            <a:spLocks noGrp="1"/>
          </p:cNvSpPr>
          <p:nvPr>
            <p:ph idx="1"/>
          </p:nvPr>
        </p:nvSpPr>
        <p:spPr>
          <a:xfrm>
            <a:off x="479376" y="2708920"/>
            <a:ext cx="11305256" cy="3768080"/>
          </a:xfrm>
        </p:spPr>
        <p:txBody>
          <a:bodyPr>
            <a:normAutofit/>
          </a:bodyPr>
          <a:lstStyle/>
          <a:p>
            <a:pPr marL="0" indent="0" algn="just">
              <a:buNone/>
            </a:pPr>
            <a:r>
              <a:rPr lang="tr-TR" sz="2400" dirty="0" smtClean="0">
                <a:solidFill>
                  <a:schemeClr val="accent1">
                    <a:lumMod val="50000"/>
                  </a:schemeClr>
                </a:solidFill>
                <a:latin typeface="+mj-lt"/>
              </a:rPr>
              <a:t>B</a:t>
            </a:r>
            <a:r>
              <a:rPr lang="nn-NO" sz="2400" dirty="0" smtClean="0">
                <a:solidFill>
                  <a:schemeClr val="accent1">
                    <a:lumMod val="50000"/>
                  </a:schemeClr>
                </a:solidFill>
                <a:latin typeface="+mj-lt"/>
              </a:rPr>
              <a:t>elirli </a:t>
            </a:r>
            <a:r>
              <a:rPr lang="nn-NO" sz="2400" dirty="0">
                <a:solidFill>
                  <a:schemeClr val="accent1">
                    <a:lumMod val="50000"/>
                  </a:schemeClr>
                </a:solidFill>
                <a:latin typeface="+mj-lt"/>
              </a:rPr>
              <a:t>bir malı veya hizmeti üretmek için gerekli olan kaynaklara ilişkin bilgileri gösteren ve karar vericilerin girdilere ilişkin olarak değerlendirme yapmalarında kullanılan araçlardır.</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840" y="4533319"/>
            <a:ext cx="1996705" cy="1970200"/>
          </a:xfrm>
          <a:prstGeom prst="rect">
            <a:avLst/>
          </a:prstGeom>
        </p:spPr>
      </p:pic>
    </p:spTree>
    <p:extLst>
      <p:ext uri="{BB962C8B-B14F-4D97-AF65-F5344CB8AC3E}">
        <p14:creationId xmlns:p14="http://schemas.microsoft.com/office/powerpoint/2010/main" val="42449867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nn-NO" dirty="0"/>
              <a:t>GİRDİ GÖSTERGELERİ</a:t>
            </a:r>
            <a:endParaRPr lang="tr-TR" dirty="0"/>
          </a:p>
        </p:txBody>
      </p:sp>
      <p:sp>
        <p:nvSpPr>
          <p:cNvPr id="3" name="İçerik Yer Tutucusu 2"/>
          <p:cNvSpPr>
            <a:spLocks noGrp="1"/>
          </p:cNvSpPr>
          <p:nvPr>
            <p:ph idx="1"/>
          </p:nvPr>
        </p:nvSpPr>
        <p:spPr>
          <a:xfrm>
            <a:off x="4007768" y="2996952"/>
            <a:ext cx="6203032" cy="4056112"/>
          </a:xfrm>
        </p:spPr>
        <p:txBody>
          <a:bodyPr>
            <a:normAutofit/>
          </a:bodyPr>
          <a:lstStyle/>
          <a:p>
            <a:pPr>
              <a:buFont typeface="Wingdings" panose="05000000000000000000" pitchFamily="2" charset="2"/>
              <a:buChar char="§"/>
            </a:pPr>
            <a:r>
              <a:rPr lang="tr-TR" sz="2400" dirty="0">
                <a:solidFill>
                  <a:schemeClr val="accent1">
                    <a:lumMod val="50000"/>
                  </a:schemeClr>
                </a:solidFill>
                <a:latin typeface="+mj-lt"/>
              </a:rPr>
              <a:t>Derslik sayısı</a:t>
            </a:r>
          </a:p>
          <a:p>
            <a:pPr>
              <a:buFont typeface="Wingdings" panose="05000000000000000000" pitchFamily="2" charset="2"/>
              <a:buChar char="§"/>
            </a:pPr>
            <a:r>
              <a:rPr lang="tr-TR" sz="2400" dirty="0">
                <a:solidFill>
                  <a:schemeClr val="accent1">
                    <a:lumMod val="50000"/>
                  </a:schemeClr>
                </a:solidFill>
                <a:latin typeface="+mj-lt"/>
              </a:rPr>
              <a:t>Laboratuvar sayısı</a:t>
            </a:r>
          </a:p>
          <a:p>
            <a:pPr>
              <a:buFont typeface="Wingdings" panose="05000000000000000000" pitchFamily="2" charset="2"/>
              <a:buChar char="§"/>
            </a:pPr>
            <a:r>
              <a:rPr lang="tr-TR" sz="2400" dirty="0">
                <a:solidFill>
                  <a:schemeClr val="accent1">
                    <a:lumMod val="50000"/>
                  </a:schemeClr>
                </a:solidFill>
                <a:latin typeface="+mj-lt"/>
              </a:rPr>
              <a:t>Öğretim üyesi sayısı</a:t>
            </a:r>
          </a:p>
          <a:p>
            <a:pPr>
              <a:buFont typeface="Wingdings" panose="05000000000000000000" pitchFamily="2" charset="2"/>
              <a:buChar char="§"/>
            </a:pPr>
            <a:r>
              <a:rPr lang="tr-TR" sz="2400" dirty="0">
                <a:solidFill>
                  <a:schemeClr val="accent1">
                    <a:lumMod val="50000"/>
                  </a:schemeClr>
                </a:solidFill>
                <a:latin typeface="+mj-lt"/>
              </a:rPr>
              <a:t>Öğrenci sayısı</a:t>
            </a:r>
          </a:p>
          <a:p>
            <a:endParaRPr lang="tr-TR" sz="2400" dirty="0">
              <a:solidFill>
                <a:schemeClr val="accent1">
                  <a:lumMod val="50000"/>
                </a:schemeClr>
              </a:solidFill>
              <a:latin typeface="+mj-lt"/>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4152" y="2348880"/>
            <a:ext cx="3535794" cy="3535794"/>
          </a:xfrm>
          <a:prstGeom prst="rect">
            <a:avLst/>
          </a:prstGeom>
        </p:spPr>
      </p:pic>
    </p:spTree>
    <p:extLst>
      <p:ext uri="{BB962C8B-B14F-4D97-AF65-F5344CB8AC3E}">
        <p14:creationId xmlns:p14="http://schemas.microsoft.com/office/powerpoint/2010/main" val="2941335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ÇIKTI </a:t>
            </a:r>
            <a:r>
              <a:rPr lang="nn-NO" dirty="0" smtClean="0"/>
              <a:t>GÖSTERGELERİ</a:t>
            </a:r>
            <a:endParaRPr lang="tr-TR" dirty="0"/>
          </a:p>
        </p:txBody>
      </p:sp>
      <p:sp>
        <p:nvSpPr>
          <p:cNvPr id="3" name="İçerik Yer Tutucusu 2"/>
          <p:cNvSpPr>
            <a:spLocks noGrp="1"/>
          </p:cNvSpPr>
          <p:nvPr>
            <p:ph idx="1"/>
          </p:nvPr>
        </p:nvSpPr>
        <p:spPr>
          <a:xfrm>
            <a:off x="479376" y="2780928"/>
            <a:ext cx="11449272" cy="3696072"/>
          </a:xfrm>
        </p:spPr>
        <p:txBody>
          <a:bodyPr>
            <a:normAutofit/>
          </a:bodyPr>
          <a:lstStyle/>
          <a:p>
            <a:pPr marL="0" indent="0" algn="just">
              <a:buNone/>
            </a:pPr>
            <a:r>
              <a:rPr lang="tr-TR" altLang="tr-TR" sz="2400" dirty="0">
                <a:solidFill>
                  <a:schemeClr val="accent1">
                    <a:lumMod val="50000"/>
                  </a:schemeClr>
                </a:solidFill>
                <a:latin typeface="+mj-lt"/>
              </a:rPr>
              <a:t>Üretilen ürünlerin ve sunulan hizmetlerin niceliğine ilişkin bilgileri gösteren araçlardır.</a:t>
            </a:r>
          </a:p>
          <a:p>
            <a:pPr marL="0" indent="0">
              <a:buNone/>
            </a:pPr>
            <a:endParaRPr lang="tr-TR" sz="2400" dirty="0">
              <a:solidFill>
                <a:schemeClr val="accent1">
                  <a:lumMod val="50000"/>
                </a:schemeClr>
              </a:solidFill>
              <a:latin typeface="+mj-l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552" y="4548379"/>
            <a:ext cx="1944216" cy="1928621"/>
          </a:xfrm>
          <a:prstGeom prst="rect">
            <a:avLst/>
          </a:prstGeom>
        </p:spPr>
      </p:pic>
    </p:spTree>
    <p:extLst>
      <p:ext uri="{BB962C8B-B14F-4D97-AF65-F5344CB8AC3E}">
        <p14:creationId xmlns:p14="http://schemas.microsoft.com/office/powerpoint/2010/main" val="3007096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ÇIKTI </a:t>
            </a:r>
            <a:r>
              <a:rPr lang="nn-NO" dirty="0"/>
              <a:t>GÖSTERGELERİ</a:t>
            </a:r>
            <a:endParaRPr lang="tr-TR" dirty="0"/>
          </a:p>
        </p:txBody>
      </p:sp>
      <p:sp>
        <p:nvSpPr>
          <p:cNvPr id="3" name="İçerik Yer Tutucusu 2"/>
          <p:cNvSpPr>
            <a:spLocks noGrp="1"/>
          </p:cNvSpPr>
          <p:nvPr>
            <p:ph idx="1"/>
          </p:nvPr>
        </p:nvSpPr>
        <p:spPr>
          <a:xfrm>
            <a:off x="3215680" y="2780928"/>
            <a:ext cx="6995120" cy="4200128"/>
          </a:xfrm>
        </p:spPr>
        <p:txBody>
          <a:bodyPr>
            <a:normAutofit/>
          </a:bodyPr>
          <a:lstStyle/>
          <a:p>
            <a:pPr>
              <a:buFont typeface="Wingdings" panose="05000000000000000000" pitchFamily="2" charset="2"/>
              <a:buChar char="§"/>
            </a:pPr>
            <a:r>
              <a:rPr lang="tr-TR" sz="2400" dirty="0">
                <a:solidFill>
                  <a:schemeClr val="accent1">
                    <a:lumMod val="50000"/>
                  </a:schemeClr>
                </a:solidFill>
                <a:latin typeface="+mj-lt"/>
              </a:rPr>
              <a:t>Mezun olan öğrenci sayısı</a:t>
            </a:r>
          </a:p>
          <a:p>
            <a:pPr>
              <a:buFont typeface="Wingdings" panose="05000000000000000000" pitchFamily="2" charset="2"/>
              <a:buChar char="§"/>
            </a:pPr>
            <a:r>
              <a:rPr lang="tr-TR" sz="2400" dirty="0">
                <a:solidFill>
                  <a:schemeClr val="accent1">
                    <a:lumMod val="50000"/>
                  </a:schemeClr>
                </a:solidFill>
                <a:latin typeface="+mj-lt"/>
              </a:rPr>
              <a:t>Bilimsel toplantı sayısı</a:t>
            </a:r>
          </a:p>
          <a:p>
            <a:pPr>
              <a:buFont typeface="Wingdings" panose="05000000000000000000" pitchFamily="2" charset="2"/>
              <a:buChar char="§"/>
            </a:pPr>
            <a:r>
              <a:rPr lang="tr-TR" sz="2400" dirty="0">
                <a:solidFill>
                  <a:schemeClr val="accent1">
                    <a:lumMod val="50000"/>
                  </a:schemeClr>
                </a:solidFill>
                <a:latin typeface="+mj-lt"/>
              </a:rPr>
              <a:t>Eğitim saati</a:t>
            </a:r>
          </a:p>
          <a:p>
            <a:pPr>
              <a:buFont typeface="Wingdings" panose="05000000000000000000" pitchFamily="2" charset="2"/>
              <a:buChar char="§"/>
            </a:pPr>
            <a:r>
              <a:rPr lang="tr-TR" sz="2400" dirty="0">
                <a:solidFill>
                  <a:schemeClr val="accent1">
                    <a:lumMod val="50000"/>
                  </a:schemeClr>
                </a:solidFill>
                <a:latin typeface="+mj-lt"/>
              </a:rPr>
              <a:t>Yayımlanan makale sayısı</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0256" y="2788930"/>
            <a:ext cx="2333253" cy="2333253"/>
          </a:xfrm>
          <a:prstGeom prst="rect">
            <a:avLst/>
          </a:prstGeom>
        </p:spPr>
      </p:pic>
    </p:spTree>
    <p:extLst>
      <p:ext uri="{BB962C8B-B14F-4D97-AF65-F5344CB8AC3E}">
        <p14:creationId xmlns:p14="http://schemas.microsoft.com/office/powerpoint/2010/main" val="20713611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VERİMLİLİK </a:t>
            </a:r>
            <a:r>
              <a:rPr lang="nn-NO" dirty="0" smtClean="0"/>
              <a:t>GÖSTERGELERİ</a:t>
            </a:r>
            <a:endParaRPr lang="tr-TR" dirty="0"/>
          </a:p>
        </p:txBody>
      </p:sp>
      <p:sp>
        <p:nvSpPr>
          <p:cNvPr id="3" name="İçerik Yer Tutucusu 2"/>
          <p:cNvSpPr>
            <a:spLocks noGrp="1"/>
          </p:cNvSpPr>
          <p:nvPr>
            <p:ph idx="1"/>
          </p:nvPr>
        </p:nvSpPr>
        <p:spPr>
          <a:xfrm>
            <a:off x="479376" y="2924944"/>
            <a:ext cx="11233248" cy="3552056"/>
          </a:xfrm>
        </p:spPr>
        <p:txBody>
          <a:bodyPr>
            <a:normAutofit/>
          </a:bodyPr>
          <a:lstStyle/>
          <a:p>
            <a:pPr marL="0" indent="0" algn="just">
              <a:buNone/>
            </a:pPr>
            <a:r>
              <a:rPr lang="tr-TR" altLang="tr-TR" sz="2400" dirty="0" smtClean="0">
                <a:solidFill>
                  <a:schemeClr val="accent1">
                    <a:lumMod val="50000"/>
                  </a:schemeClr>
                </a:solidFill>
                <a:latin typeface="+mj-lt"/>
              </a:rPr>
              <a:t>Verimlilik göstergeleri, belirlenen girdilerle mümkün olan en yüksek çıktı düzeyine ulaşılıp ulaşılmadığını değerlendiren araçlardır.</a:t>
            </a:r>
          </a:p>
          <a:p>
            <a:endParaRPr lang="tr-TR" sz="2400" dirty="0">
              <a:solidFill>
                <a:schemeClr val="accent1">
                  <a:lumMod val="50000"/>
                </a:schemeClr>
              </a:solidFill>
              <a:latin typeface="+mj-lt"/>
            </a:endParaRPr>
          </a:p>
        </p:txBody>
      </p:sp>
    </p:spTree>
    <p:extLst>
      <p:ext uri="{BB962C8B-B14F-4D97-AF65-F5344CB8AC3E}">
        <p14:creationId xmlns:p14="http://schemas.microsoft.com/office/powerpoint/2010/main" val="893668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smtClean="0">
                <a:solidFill>
                  <a:schemeClr val="bg1"/>
                </a:solidFill>
              </a:rPr>
              <a:t>PERFORMANS ESASLI BÜTÇELEME</a:t>
            </a:r>
            <a:endParaRPr lang="tr-TR" dirty="0">
              <a:solidFill>
                <a:schemeClr val="bg1"/>
              </a:solidFill>
            </a:endParaRPr>
          </a:p>
        </p:txBody>
      </p:sp>
      <p:sp>
        <p:nvSpPr>
          <p:cNvPr id="3" name="İçerik Yer Tutucusu 2"/>
          <p:cNvSpPr>
            <a:spLocks noGrp="1"/>
          </p:cNvSpPr>
          <p:nvPr>
            <p:ph idx="1"/>
          </p:nvPr>
        </p:nvSpPr>
        <p:spPr>
          <a:xfrm>
            <a:off x="479376" y="3068960"/>
            <a:ext cx="11305256" cy="2376264"/>
          </a:xfrm>
        </p:spPr>
        <p:txBody>
          <a:bodyPr>
            <a:noAutofit/>
          </a:bodyPr>
          <a:lstStyle/>
          <a:p>
            <a:pPr marL="0" indent="0">
              <a:buNone/>
            </a:pPr>
            <a:r>
              <a:rPr lang="tr-TR" sz="2400" dirty="0">
                <a:solidFill>
                  <a:schemeClr val="accent1">
                    <a:lumMod val="50000"/>
                  </a:schemeClr>
                </a:solidFill>
                <a:latin typeface="+mj-lt"/>
              </a:rPr>
              <a:t>Kaynakların kamu idarelerinin amaç ve hedefleri doğrultusunda tahsisini ve kullanılmasını sağlayan, performans ölçümü ve değerlendirmesi yaparak ulaşılmak istenen hedeflere ulaşılıp ulaşılmadığını tespit eden ve sonuçları raporlayan bir </a:t>
            </a:r>
            <a:r>
              <a:rPr lang="tr-TR" sz="2400" u="sng" dirty="0">
                <a:solidFill>
                  <a:schemeClr val="accent1">
                    <a:lumMod val="50000"/>
                  </a:schemeClr>
                </a:solidFill>
                <a:latin typeface="+mj-lt"/>
              </a:rPr>
              <a:t>bütçeleme</a:t>
            </a:r>
            <a:r>
              <a:rPr lang="tr-TR" sz="2400" dirty="0">
                <a:solidFill>
                  <a:schemeClr val="accent1">
                    <a:lumMod val="50000"/>
                  </a:schemeClr>
                </a:solidFill>
                <a:latin typeface="+mj-lt"/>
              </a:rPr>
              <a:t> sistemidir.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8082" y="626586"/>
            <a:ext cx="2376550" cy="1401128"/>
          </a:xfrm>
          <a:prstGeom prst="rect">
            <a:avLst/>
          </a:prstGeom>
        </p:spPr>
      </p:pic>
    </p:spTree>
    <p:extLst>
      <p:ext uri="{BB962C8B-B14F-4D97-AF65-F5344CB8AC3E}">
        <p14:creationId xmlns:p14="http://schemas.microsoft.com/office/powerpoint/2010/main" val="33044304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VERİMLİLİK </a:t>
            </a:r>
            <a:r>
              <a:rPr lang="nn-NO" dirty="0"/>
              <a:t>GÖSTERGELERİ</a:t>
            </a:r>
            <a:endParaRPr lang="tr-TR" dirty="0"/>
          </a:p>
        </p:txBody>
      </p:sp>
      <p:sp>
        <p:nvSpPr>
          <p:cNvPr id="3" name="İçerik Yer Tutucusu 2"/>
          <p:cNvSpPr>
            <a:spLocks noGrp="1"/>
          </p:cNvSpPr>
          <p:nvPr>
            <p:ph idx="1"/>
          </p:nvPr>
        </p:nvSpPr>
        <p:spPr>
          <a:xfrm>
            <a:off x="551384" y="2636912"/>
            <a:ext cx="9659416" cy="3840088"/>
          </a:xfrm>
        </p:spPr>
        <p:txBody>
          <a:bodyPr>
            <a:normAutofit/>
          </a:bodyPr>
          <a:lstStyle/>
          <a:p>
            <a:pPr>
              <a:buFont typeface="Wingdings" panose="05000000000000000000" pitchFamily="2" charset="2"/>
              <a:buChar char="§"/>
            </a:pPr>
            <a:r>
              <a:rPr lang="tr-TR" sz="2400" dirty="0">
                <a:solidFill>
                  <a:schemeClr val="accent1">
                    <a:lumMod val="50000"/>
                  </a:schemeClr>
                </a:solidFill>
                <a:latin typeface="+mj-lt"/>
              </a:rPr>
              <a:t>Öğretim üyesi başına düşen lisansüstü öğrencisi sayısı</a:t>
            </a:r>
          </a:p>
          <a:p>
            <a:pPr>
              <a:buFont typeface="Wingdings" panose="05000000000000000000" pitchFamily="2" charset="2"/>
              <a:buChar char="§"/>
            </a:pPr>
            <a:r>
              <a:rPr lang="tr-TR" sz="2400" dirty="0">
                <a:solidFill>
                  <a:schemeClr val="accent1">
                    <a:lumMod val="50000"/>
                  </a:schemeClr>
                </a:solidFill>
                <a:latin typeface="+mj-lt"/>
              </a:rPr>
              <a:t>Temel bilim alanı başına düşen dergi sayısı</a:t>
            </a:r>
          </a:p>
          <a:p>
            <a:pPr>
              <a:buFont typeface="Wingdings" panose="05000000000000000000" pitchFamily="2" charset="2"/>
              <a:buChar char="§"/>
            </a:pPr>
            <a:r>
              <a:rPr lang="tr-TR" sz="2400" dirty="0">
                <a:solidFill>
                  <a:schemeClr val="accent1">
                    <a:lumMod val="50000"/>
                  </a:schemeClr>
                </a:solidFill>
                <a:latin typeface="+mj-lt"/>
              </a:rPr>
              <a:t>PC başına düşen öğrenci sayısı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304" y="2924944"/>
            <a:ext cx="1853031" cy="1511683"/>
          </a:xfrm>
          <a:prstGeom prst="rect">
            <a:avLst/>
          </a:prstGeom>
        </p:spPr>
      </p:pic>
    </p:spTree>
    <p:extLst>
      <p:ext uri="{BB962C8B-B14F-4D97-AF65-F5344CB8AC3E}">
        <p14:creationId xmlns:p14="http://schemas.microsoft.com/office/powerpoint/2010/main" val="41052947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altLang="tr-TR" dirty="0" smtClean="0"/>
              <a:t>ETKİLİLİK GÖSTERGELERİ</a:t>
            </a:r>
            <a:endParaRPr lang="tr-TR" dirty="0"/>
          </a:p>
        </p:txBody>
      </p:sp>
      <p:sp>
        <p:nvSpPr>
          <p:cNvPr id="3" name="İçerik Yer Tutucusu 2"/>
          <p:cNvSpPr>
            <a:spLocks noGrp="1"/>
          </p:cNvSpPr>
          <p:nvPr>
            <p:ph idx="1"/>
          </p:nvPr>
        </p:nvSpPr>
        <p:spPr>
          <a:xfrm>
            <a:off x="479376" y="2873896"/>
            <a:ext cx="11233248" cy="3984104"/>
          </a:xfrm>
        </p:spPr>
        <p:txBody>
          <a:bodyPr>
            <a:normAutofit/>
          </a:bodyPr>
          <a:lstStyle/>
          <a:p>
            <a:pPr marL="0" indent="0" algn="just">
              <a:buNone/>
            </a:pPr>
            <a:r>
              <a:rPr lang="tr-TR" sz="2400" dirty="0">
                <a:solidFill>
                  <a:schemeClr val="accent1">
                    <a:lumMod val="50000"/>
                  </a:schemeClr>
                </a:solidFill>
                <a:latin typeface="+mj-lt"/>
              </a:rPr>
              <a:t>Etkililik göstergeleri, çıktı ile sonuçlar arasındaki ilişkileri yani, çıktıların beklenen sonuçlara yol açıp açmadığını inceleyen araçlardır.</a:t>
            </a:r>
          </a:p>
          <a:p>
            <a:endParaRPr lang="tr-TR" sz="2400" dirty="0">
              <a:solidFill>
                <a:schemeClr val="accent1">
                  <a:lumMod val="50000"/>
                </a:schemeClr>
              </a:solidFill>
              <a:latin typeface="+mj-lt"/>
            </a:endParaRPr>
          </a:p>
        </p:txBody>
      </p:sp>
    </p:spTree>
    <p:extLst>
      <p:ext uri="{BB962C8B-B14F-4D97-AF65-F5344CB8AC3E}">
        <p14:creationId xmlns:p14="http://schemas.microsoft.com/office/powerpoint/2010/main" val="5310674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ETKİLİLİK GÖSTERGELERİ</a:t>
            </a:r>
          </a:p>
        </p:txBody>
      </p:sp>
      <p:sp>
        <p:nvSpPr>
          <p:cNvPr id="3" name="İçerik Yer Tutucusu 2"/>
          <p:cNvSpPr>
            <a:spLocks noGrp="1"/>
          </p:cNvSpPr>
          <p:nvPr>
            <p:ph idx="1"/>
          </p:nvPr>
        </p:nvSpPr>
        <p:spPr>
          <a:xfrm>
            <a:off x="479376" y="2996952"/>
            <a:ext cx="11305256" cy="3480048"/>
          </a:xfrm>
        </p:spPr>
        <p:txBody>
          <a:bodyPr>
            <a:normAutofit/>
          </a:bodyPr>
          <a:lstStyle/>
          <a:p>
            <a:r>
              <a:rPr lang="tr-TR" sz="2400" dirty="0">
                <a:solidFill>
                  <a:schemeClr val="accent1">
                    <a:lumMod val="50000"/>
                  </a:schemeClr>
                </a:solidFill>
                <a:latin typeface="+mj-lt"/>
              </a:rPr>
              <a:t>Mezun olan öğrencilerden iş </a:t>
            </a:r>
            <a:r>
              <a:rPr lang="tr-TR" sz="2400" dirty="0" smtClean="0">
                <a:solidFill>
                  <a:schemeClr val="accent1">
                    <a:lumMod val="50000"/>
                  </a:schemeClr>
                </a:solidFill>
                <a:latin typeface="+mj-lt"/>
              </a:rPr>
              <a:t>bulabilenlerin oranı</a:t>
            </a:r>
          </a:p>
          <a:p>
            <a:r>
              <a:rPr lang="tr-TR" sz="2400" dirty="0">
                <a:solidFill>
                  <a:schemeClr val="accent1">
                    <a:lumMod val="50000"/>
                  </a:schemeClr>
                </a:solidFill>
                <a:latin typeface="+mj-lt"/>
              </a:rPr>
              <a:t>Mezun olan öğrencilerden </a:t>
            </a:r>
            <a:r>
              <a:rPr lang="tr-TR" sz="2400" dirty="0" smtClean="0">
                <a:solidFill>
                  <a:schemeClr val="accent1">
                    <a:lumMod val="50000"/>
                  </a:schemeClr>
                </a:solidFill>
                <a:latin typeface="+mj-lt"/>
              </a:rPr>
              <a:t>akademik kariyere devam edenlerin oranı</a:t>
            </a:r>
            <a:endParaRPr lang="tr-TR" sz="2400" dirty="0">
              <a:solidFill>
                <a:schemeClr val="accent1">
                  <a:lumMod val="50000"/>
                </a:schemeClr>
              </a:solidFill>
              <a:latin typeface="+mj-lt"/>
            </a:endParaRPr>
          </a:p>
          <a:p>
            <a:endParaRPr lang="tr-TR" sz="2400" dirty="0">
              <a:solidFill>
                <a:schemeClr val="accent1">
                  <a:lumMod val="50000"/>
                </a:schemeClr>
              </a:solidFill>
              <a:latin typeface="+mj-l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568" y="4365104"/>
            <a:ext cx="1656184" cy="1651452"/>
          </a:xfrm>
          <a:prstGeom prst="rect">
            <a:avLst/>
          </a:prstGeom>
        </p:spPr>
      </p:pic>
    </p:spTree>
    <p:extLst>
      <p:ext uri="{BB962C8B-B14F-4D97-AF65-F5344CB8AC3E}">
        <p14:creationId xmlns:p14="http://schemas.microsoft.com/office/powerpoint/2010/main" val="2513941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KALİTE GÖSTERGELERİ</a:t>
            </a:r>
            <a:endParaRPr lang="tr-TR" dirty="0"/>
          </a:p>
        </p:txBody>
      </p:sp>
      <p:sp>
        <p:nvSpPr>
          <p:cNvPr id="3" name="İçerik Yer Tutucusu 2"/>
          <p:cNvSpPr>
            <a:spLocks noGrp="1"/>
          </p:cNvSpPr>
          <p:nvPr>
            <p:ph idx="1"/>
          </p:nvPr>
        </p:nvSpPr>
        <p:spPr>
          <a:xfrm>
            <a:off x="407368" y="2780928"/>
            <a:ext cx="11377264" cy="4200128"/>
          </a:xfrm>
        </p:spPr>
        <p:txBody>
          <a:bodyPr>
            <a:normAutofit/>
          </a:bodyPr>
          <a:lstStyle/>
          <a:p>
            <a:pPr marL="0" indent="0" algn="just">
              <a:buNone/>
            </a:pPr>
            <a:r>
              <a:rPr lang="tr-TR" altLang="tr-TR" sz="2400" dirty="0">
                <a:solidFill>
                  <a:schemeClr val="accent1">
                    <a:lumMod val="50000"/>
                  </a:schemeClr>
                </a:solidFill>
                <a:latin typeface="+mj-lt"/>
              </a:rPr>
              <a:t>Kalite göstergeleri, kamu idaresinin sunduğu ürün ve hizmetlerin, kullanıcı istekleri ve gereksinimlerini karşılama düzeyini, ürünlerin standartlara uygunluğunu ve hatasız olma derecesini ölçen araçlardır.</a:t>
            </a:r>
          </a:p>
          <a:p>
            <a:endParaRPr lang="tr-TR" sz="2400" dirty="0">
              <a:solidFill>
                <a:schemeClr val="accent1">
                  <a:lumMod val="50000"/>
                </a:schemeClr>
              </a:solidFill>
              <a:latin typeface="+mj-lt"/>
            </a:endParaRPr>
          </a:p>
        </p:txBody>
      </p:sp>
    </p:spTree>
    <p:extLst>
      <p:ext uri="{BB962C8B-B14F-4D97-AF65-F5344CB8AC3E}">
        <p14:creationId xmlns:p14="http://schemas.microsoft.com/office/powerpoint/2010/main" val="7858535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KALİTE GÖSTERGELERİ</a:t>
            </a:r>
          </a:p>
        </p:txBody>
      </p:sp>
      <p:sp>
        <p:nvSpPr>
          <p:cNvPr id="3" name="İçerik Yer Tutucusu 2"/>
          <p:cNvSpPr>
            <a:spLocks noGrp="1"/>
          </p:cNvSpPr>
          <p:nvPr>
            <p:ph idx="1"/>
          </p:nvPr>
        </p:nvSpPr>
        <p:spPr>
          <a:xfrm>
            <a:off x="479376" y="2657872"/>
            <a:ext cx="11305256" cy="4200128"/>
          </a:xfrm>
        </p:spPr>
        <p:txBody>
          <a:bodyPr>
            <a:normAutofit/>
          </a:bodyPr>
          <a:lstStyle/>
          <a:p>
            <a:r>
              <a:rPr lang="tr-TR" sz="2400" dirty="0">
                <a:solidFill>
                  <a:schemeClr val="accent1">
                    <a:lumMod val="50000"/>
                  </a:schemeClr>
                </a:solidFill>
                <a:latin typeface="+mj-lt"/>
              </a:rPr>
              <a:t>Akademik dergi koordinatörlüğünden duyulan memnuniyet yüzdesi</a:t>
            </a:r>
          </a:p>
          <a:p>
            <a:r>
              <a:rPr lang="tr-TR" sz="2400" dirty="0">
                <a:solidFill>
                  <a:schemeClr val="accent1">
                    <a:lumMod val="50000"/>
                  </a:schemeClr>
                </a:solidFill>
                <a:latin typeface="+mj-lt"/>
              </a:rPr>
              <a:t>Dergi otomasyon sisteminden duyulan memnuniyet yüzdesi</a:t>
            </a:r>
          </a:p>
          <a:p>
            <a:r>
              <a:rPr lang="tr-TR" sz="2400" dirty="0">
                <a:solidFill>
                  <a:schemeClr val="accent1">
                    <a:lumMod val="50000"/>
                  </a:schemeClr>
                </a:solidFill>
                <a:latin typeface="+mj-lt"/>
              </a:rPr>
              <a:t>Konaklama imkanı sağlanan öğretim elemanlarının memnuniyeti</a:t>
            </a:r>
          </a:p>
          <a:p>
            <a:r>
              <a:rPr lang="tr-TR" sz="2400" dirty="0">
                <a:solidFill>
                  <a:schemeClr val="accent1">
                    <a:lumMod val="50000"/>
                  </a:schemeClr>
                </a:solidFill>
                <a:latin typeface="+mj-lt"/>
              </a:rPr>
              <a:t>Yurtdışından gelen öğretim elemanlarının çalışma ortamı memnuniyeti</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3592" y="5013176"/>
            <a:ext cx="1224136" cy="1224136"/>
          </a:xfrm>
          <a:prstGeom prst="rect">
            <a:avLst/>
          </a:prstGeom>
        </p:spPr>
      </p:pic>
    </p:spTree>
    <p:extLst>
      <p:ext uri="{BB962C8B-B14F-4D97-AF65-F5344CB8AC3E}">
        <p14:creationId xmlns:p14="http://schemas.microsoft.com/office/powerpoint/2010/main" val="21592678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FAALİYETLERİN MALİYETLENDİRİLMESİ</a:t>
            </a:r>
            <a:endParaRPr lang="tr-TR" dirty="0"/>
          </a:p>
        </p:txBody>
      </p:sp>
      <p:sp>
        <p:nvSpPr>
          <p:cNvPr id="4" name="Metin Yer Tutucusu 3"/>
          <p:cNvSpPr>
            <a:spLocks noGrp="1"/>
          </p:cNvSpPr>
          <p:nvPr>
            <p:ph type="body" sz="half" idx="13"/>
          </p:nvPr>
        </p:nvSpPr>
        <p:spPr/>
        <p:txBody>
          <a:bodyPr/>
          <a:lstStyle/>
          <a:p>
            <a:endParaRPr lang="tr-TR"/>
          </a:p>
        </p:txBody>
      </p:sp>
      <p:sp>
        <p:nvSpPr>
          <p:cNvPr id="3" name="Metin Yer Tutucusu 2"/>
          <p:cNvSpPr>
            <a:spLocks noGrp="1"/>
          </p:cNvSpPr>
          <p:nvPr>
            <p:ph type="body" sz="half" idx="2"/>
          </p:nvPr>
        </p:nvSpPr>
        <p:spPr/>
        <p:txBody>
          <a:bodyPr/>
          <a:lstStyle/>
          <a:p>
            <a:endParaRPr lang="tr-TR"/>
          </a:p>
        </p:txBody>
      </p:sp>
    </p:spTree>
    <p:extLst>
      <p:ext uri="{BB962C8B-B14F-4D97-AF65-F5344CB8AC3E}">
        <p14:creationId xmlns:p14="http://schemas.microsoft.com/office/powerpoint/2010/main" val="1986152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FAALİYET NEDİR ?</a:t>
            </a:r>
            <a:endParaRPr lang="tr-TR" dirty="0"/>
          </a:p>
        </p:txBody>
      </p:sp>
      <p:sp>
        <p:nvSpPr>
          <p:cNvPr id="3" name="İçerik Yer Tutucusu 2"/>
          <p:cNvSpPr>
            <a:spLocks noGrp="1"/>
          </p:cNvSpPr>
          <p:nvPr>
            <p:ph idx="1"/>
          </p:nvPr>
        </p:nvSpPr>
        <p:spPr>
          <a:xfrm>
            <a:off x="479376" y="2996952"/>
            <a:ext cx="11233248" cy="3480048"/>
          </a:xfrm>
        </p:spPr>
        <p:txBody>
          <a:bodyPr>
            <a:normAutofit/>
          </a:bodyPr>
          <a:lstStyle/>
          <a:p>
            <a:pPr marL="0" indent="0" algn="just">
              <a:buNone/>
            </a:pPr>
            <a:r>
              <a:rPr lang="es-ES" sz="2400" dirty="0">
                <a:solidFill>
                  <a:schemeClr val="accent1">
                    <a:lumMod val="50000"/>
                  </a:schemeClr>
                </a:solidFill>
                <a:latin typeface="+mj-lt"/>
              </a:rPr>
              <a:t>Belirli bir amaca ve hedefe yönelen,</a:t>
            </a:r>
            <a:r>
              <a:rPr lang="tr-TR" sz="2400" dirty="0">
                <a:solidFill>
                  <a:schemeClr val="accent1">
                    <a:lumMod val="50000"/>
                  </a:schemeClr>
                </a:solidFill>
                <a:latin typeface="+mj-lt"/>
              </a:rPr>
              <a:t> başlı başına bir bütünlük oluşturan, yönetilebilir, ve maliyetlendirilebilir üretim veya hizmetlerdir.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752" y="3861048"/>
            <a:ext cx="3803915" cy="2852936"/>
          </a:xfrm>
          <a:prstGeom prst="rect">
            <a:avLst/>
          </a:prstGeom>
        </p:spPr>
      </p:pic>
    </p:spTree>
    <p:extLst>
      <p:ext uri="{BB962C8B-B14F-4D97-AF65-F5344CB8AC3E}">
        <p14:creationId xmlns:p14="http://schemas.microsoft.com/office/powerpoint/2010/main" val="5209510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a:t>PERFORMANS PROGRAMI KAYNAK</a:t>
            </a:r>
            <a:br>
              <a:rPr lang="tr-TR" dirty="0"/>
            </a:br>
            <a:r>
              <a:rPr lang="tr-TR" dirty="0"/>
              <a:t>İHTİYACI</a:t>
            </a:r>
          </a:p>
        </p:txBody>
      </p:sp>
      <p:sp>
        <p:nvSpPr>
          <p:cNvPr id="3" name="İçerik Yer Tutucusu 2"/>
          <p:cNvSpPr>
            <a:spLocks noGrp="1"/>
          </p:cNvSpPr>
          <p:nvPr>
            <p:ph idx="1"/>
          </p:nvPr>
        </p:nvSpPr>
        <p:spPr>
          <a:xfrm>
            <a:off x="551384" y="2780928"/>
            <a:ext cx="11161240" cy="3696072"/>
          </a:xfrm>
        </p:spPr>
        <p:txBody>
          <a:bodyPr>
            <a:normAutofit/>
          </a:bodyPr>
          <a:lstStyle/>
          <a:p>
            <a:r>
              <a:rPr lang="tr-TR" sz="2400" dirty="0">
                <a:solidFill>
                  <a:schemeClr val="accent1">
                    <a:lumMod val="50000"/>
                  </a:schemeClr>
                </a:solidFill>
                <a:latin typeface="+mj-lt"/>
              </a:rPr>
              <a:t>Faaliyetlerin maliyeti,</a:t>
            </a:r>
          </a:p>
          <a:p>
            <a:r>
              <a:rPr lang="tr-TR" sz="2400" dirty="0">
                <a:solidFill>
                  <a:schemeClr val="accent1">
                    <a:lumMod val="50000"/>
                  </a:schemeClr>
                </a:solidFill>
                <a:latin typeface="+mj-lt"/>
              </a:rPr>
              <a:t>Genel yönetim giderleri ve</a:t>
            </a:r>
          </a:p>
          <a:p>
            <a:r>
              <a:rPr lang="tr-TR" sz="2400" dirty="0">
                <a:solidFill>
                  <a:schemeClr val="accent1">
                    <a:lumMod val="50000"/>
                  </a:schemeClr>
                </a:solidFill>
                <a:latin typeface="+mj-lt"/>
              </a:rPr>
              <a:t>Diğer idarelere transfer edilecek kaynaklar toplamından oluşmaktadır.</a:t>
            </a:r>
          </a:p>
        </p:txBody>
      </p:sp>
    </p:spTree>
    <p:extLst>
      <p:ext uri="{BB962C8B-B14F-4D97-AF65-F5344CB8AC3E}">
        <p14:creationId xmlns:p14="http://schemas.microsoft.com/office/powerpoint/2010/main" val="2635212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FAALİYET MALİYETİ</a:t>
            </a:r>
          </a:p>
        </p:txBody>
      </p:sp>
      <p:sp>
        <p:nvSpPr>
          <p:cNvPr id="3" name="İçerik Yer Tutucusu 2"/>
          <p:cNvSpPr>
            <a:spLocks noGrp="1"/>
          </p:cNvSpPr>
          <p:nvPr>
            <p:ph idx="1"/>
          </p:nvPr>
        </p:nvSpPr>
        <p:spPr>
          <a:xfrm>
            <a:off x="479376" y="2564904"/>
            <a:ext cx="11233248" cy="4056112"/>
          </a:xfrm>
        </p:spPr>
        <p:txBody>
          <a:bodyPr>
            <a:normAutofit/>
          </a:bodyPr>
          <a:lstStyle/>
          <a:p>
            <a:pPr algn="just"/>
            <a:r>
              <a:rPr lang="tr-TR" sz="2400" dirty="0">
                <a:solidFill>
                  <a:schemeClr val="accent1">
                    <a:lumMod val="50000"/>
                  </a:schemeClr>
                </a:solidFill>
                <a:latin typeface="+mj-lt"/>
              </a:rPr>
              <a:t>Kaynak miktarının belirlenme süreci, </a:t>
            </a:r>
            <a:r>
              <a:rPr lang="tr-TR" sz="2400" dirty="0" smtClean="0">
                <a:solidFill>
                  <a:schemeClr val="accent1">
                    <a:lumMod val="50000"/>
                  </a:schemeClr>
                </a:solidFill>
                <a:latin typeface="+mj-lt"/>
              </a:rPr>
              <a:t>bu hedeflere </a:t>
            </a:r>
            <a:r>
              <a:rPr lang="tr-TR" sz="2400" dirty="0">
                <a:solidFill>
                  <a:schemeClr val="accent1">
                    <a:lumMod val="50000"/>
                  </a:schemeClr>
                </a:solidFill>
                <a:latin typeface="+mj-lt"/>
              </a:rPr>
              <a:t>yönelik olarak </a:t>
            </a:r>
            <a:r>
              <a:rPr lang="tr-TR" sz="2400" dirty="0" smtClean="0">
                <a:solidFill>
                  <a:schemeClr val="accent1">
                    <a:lumMod val="50000"/>
                  </a:schemeClr>
                </a:solidFill>
                <a:latin typeface="+mj-lt"/>
              </a:rPr>
              <a:t>yürütülmesi gereken </a:t>
            </a:r>
            <a:r>
              <a:rPr lang="tr-TR" sz="2400" dirty="0">
                <a:solidFill>
                  <a:schemeClr val="accent1">
                    <a:lumMod val="50000"/>
                  </a:schemeClr>
                </a:solidFill>
                <a:latin typeface="+mj-lt"/>
              </a:rPr>
              <a:t>faaliyetlerin ve </a:t>
            </a:r>
            <a:r>
              <a:rPr lang="tr-TR" sz="2400" dirty="0" smtClean="0">
                <a:solidFill>
                  <a:schemeClr val="accent1">
                    <a:lumMod val="50000"/>
                  </a:schemeClr>
                </a:solidFill>
                <a:latin typeface="+mj-lt"/>
              </a:rPr>
              <a:t>bunların </a:t>
            </a:r>
            <a:r>
              <a:rPr lang="it-IT" sz="2400" dirty="0" smtClean="0">
                <a:solidFill>
                  <a:schemeClr val="accent1">
                    <a:lumMod val="50000"/>
                  </a:schemeClr>
                </a:solidFill>
                <a:latin typeface="+mj-lt"/>
              </a:rPr>
              <a:t>maliyetlerinin </a:t>
            </a:r>
            <a:r>
              <a:rPr lang="it-IT" sz="2400" dirty="0">
                <a:solidFill>
                  <a:schemeClr val="accent1">
                    <a:lumMod val="50000"/>
                  </a:schemeClr>
                </a:solidFill>
                <a:latin typeface="+mj-lt"/>
              </a:rPr>
              <a:t>tespit edilmesi ile başlar.</a:t>
            </a:r>
          </a:p>
          <a:p>
            <a:pPr algn="just"/>
            <a:r>
              <a:rPr lang="tr-TR" sz="2400" dirty="0" smtClean="0">
                <a:solidFill>
                  <a:schemeClr val="accent1">
                    <a:lumMod val="50000"/>
                  </a:schemeClr>
                </a:solidFill>
                <a:latin typeface="+mj-lt"/>
              </a:rPr>
              <a:t>Faaliyet </a:t>
            </a:r>
            <a:r>
              <a:rPr lang="tr-TR" sz="2400" dirty="0">
                <a:solidFill>
                  <a:schemeClr val="accent1">
                    <a:lumMod val="50000"/>
                  </a:schemeClr>
                </a:solidFill>
                <a:latin typeface="+mj-lt"/>
              </a:rPr>
              <a:t>maliyeti tespit edilirken faaliyet </a:t>
            </a:r>
            <a:r>
              <a:rPr lang="tr-TR" sz="2400" dirty="0" smtClean="0">
                <a:solidFill>
                  <a:schemeClr val="accent1">
                    <a:lumMod val="50000"/>
                  </a:schemeClr>
                </a:solidFill>
                <a:latin typeface="+mj-lt"/>
              </a:rPr>
              <a:t>ile doğrudan </a:t>
            </a:r>
            <a:r>
              <a:rPr lang="tr-TR" sz="2400" dirty="0">
                <a:solidFill>
                  <a:schemeClr val="accent1">
                    <a:lumMod val="50000"/>
                  </a:schemeClr>
                </a:solidFill>
                <a:latin typeface="+mj-lt"/>
              </a:rPr>
              <a:t>ilişkilendirilebilen </a:t>
            </a:r>
            <a:r>
              <a:rPr lang="tr-TR" sz="2400" dirty="0" smtClean="0">
                <a:solidFill>
                  <a:schemeClr val="accent1">
                    <a:lumMod val="50000"/>
                  </a:schemeClr>
                </a:solidFill>
                <a:latin typeface="+mj-lt"/>
              </a:rPr>
              <a:t>maliyetler dikkate </a:t>
            </a:r>
            <a:r>
              <a:rPr lang="tr-TR" sz="2400" dirty="0">
                <a:solidFill>
                  <a:schemeClr val="accent1">
                    <a:lumMod val="50000"/>
                  </a:schemeClr>
                </a:solidFill>
                <a:latin typeface="+mj-lt"/>
              </a:rPr>
              <a:t>alınmalıdır.</a:t>
            </a:r>
          </a:p>
        </p:txBody>
      </p:sp>
    </p:spTree>
    <p:extLst>
      <p:ext uri="{BB962C8B-B14F-4D97-AF65-F5344CB8AC3E}">
        <p14:creationId xmlns:p14="http://schemas.microsoft.com/office/powerpoint/2010/main" val="28020369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FAALİYET MALİYETİ</a:t>
            </a:r>
          </a:p>
        </p:txBody>
      </p:sp>
      <p:sp>
        <p:nvSpPr>
          <p:cNvPr id="3" name="İçerik Yer Tutucusu 2"/>
          <p:cNvSpPr>
            <a:spLocks noGrp="1"/>
          </p:cNvSpPr>
          <p:nvPr>
            <p:ph idx="1"/>
          </p:nvPr>
        </p:nvSpPr>
        <p:spPr>
          <a:xfrm>
            <a:off x="479376" y="2492896"/>
            <a:ext cx="11377264" cy="3416300"/>
          </a:xfrm>
        </p:spPr>
        <p:txBody>
          <a:bodyPr>
            <a:noAutofit/>
          </a:bodyPr>
          <a:lstStyle/>
          <a:p>
            <a:pPr algn="just"/>
            <a:r>
              <a:rPr lang="tr-TR" sz="2400" dirty="0">
                <a:solidFill>
                  <a:schemeClr val="accent1">
                    <a:lumMod val="50000"/>
                  </a:schemeClr>
                </a:solidFill>
                <a:latin typeface="+mj-lt"/>
              </a:rPr>
              <a:t>Belirlenen bir faaliyetin maliyeti aşağıdaki aşamalar takip edilerek tespit edilir.</a:t>
            </a:r>
          </a:p>
          <a:p>
            <a:pPr algn="just"/>
            <a:r>
              <a:rPr lang="tr-TR" sz="2400" dirty="0">
                <a:solidFill>
                  <a:schemeClr val="accent1">
                    <a:lumMod val="50000"/>
                  </a:schemeClr>
                </a:solidFill>
                <a:latin typeface="+mj-lt"/>
              </a:rPr>
              <a:t>Maliyet unsurlarının ve planlanan çıktı düzeyine göre miktarının belirlenmesi,</a:t>
            </a:r>
          </a:p>
          <a:p>
            <a:pPr algn="just"/>
            <a:r>
              <a:rPr lang="tr-TR" sz="2400" dirty="0">
                <a:solidFill>
                  <a:schemeClr val="accent1">
                    <a:lumMod val="50000"/>
                  </a:schemeClr>
                </a:solidFill>
                <a:latin typeface="+mj-lt"/>
              </a:rPr>
              <a:t>Planlanan çıktı düzeyine göre toplam fiziki kaynak ihtiyacının belirlenmesi,</a:t>
            </a:r>
          </a:p>
          <a:p>
            <a:pPr algn="just"/>
            <a:r>
              <a:rPr lang="tr-TR" sz="2400" dirty="0">
                <a:solidFill>
                  <a:schemeClr val="accent1">
                    <a:lumMod val="50000"/>
                  </a:schemeClr>
                </a:solidFill>
                <a:latin typeface="+mj-lt"/>
              </a:rPr>
              <a:t>Kaynakların birim fiyatlarının belirlenmesi,</a:t>
            </a:r>
          </a:p>
          <a:p>
            <a:pPr algn="just"/>
            <a:r>
              <a:rPr lang="tr-TR" sz="2400" dirty="0">
                <a:solidFill>
                  <a:schemeClr val="accent1">
                    <a:lumMod val="50000"/>
                  </a:schemeClr>
                </a:solidFill>
                <a:latin typeface="+mj-lt"/>
              </a:rPr>
              <a:t>Toplam faaliyet maliyetinin hesaplanması,</a:t>
            </a:r>
          </a:p>
          <a:p>
            <a:pPr algn="just"/>
            <a:r>
              <a:rPr lang="tr-TR" sz="2400" dirty="0">
                <a:solidFill>
                  <a:schemeClr val="accent1">
                    <a:lumMod val="50000"/>
                  </a:schemeClr>
                </a:solidFill>
                <a:latin typeface="+mj-lt"/>
              </a:rPr>
              <a:t>Faaliyet maliyetinin bütçe kaynakları ile finanse edilen kısmının bütçe kodlarıyla gösterimi.</a:t>
            </a:r>
          </a:p>
        </p:txBody>
      </p:sp>
    </p:spTree>
    <p:extLst>
      <p:ext uri="{BB962C8B-B14F-4D97-AF65-F5344CB8AC3E}">
        <p14:creationId xmlns:p14="http://schemas.microsoft.com/office/powerpoint/2010/main" val="213584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smtClean="0">
                <a:solidFill>
                  <a:schemeClr val="bg1"/>
                </a:solidFill>
              </a:rPr>
              <a:t>PERFORMANS ESASLI BÜTÇELEME</a:t>
            </a:r>
            <a:endParaRPr lang="tr-TR" dirty="0">
              <a:solidFill>
                <a:schemeClr val="bg1"/>
              </a:solidFill>
            </a:endParaRPr>
          </a:p>
        </p:txBody>
      </p:sp>
      <p:sp>
        <p:nvSpPr>
          <p:cNvPr id="3" name="İçerik Yer Tutucusu 2"/>
          <p:cNvSpPr>
            <a:spLocks noGrp="1"/>
          </p:cNvSpPr>
          <p:nvPr>
            <p:ph idx="1"/>
          </p:nvPr>
        </p:nvSpPr>
        <p:spPr>
          <a:xfrm>
            <a:off x="551384" y="2276872"/>
            <a:ext cx="11161240" cy="3528392"/>
          </a:xfrm>
        </p:spPr>
        <p:txBody>
          <a:bodyPr>
            <a:noAutofit/>
          </a:bodyPr>
          <a:lstStyle/>
          <a:p>
            <a:pPr marL="0" indent="0" algn="ctr">
              <a:buNone/>
            </a:pPr>
            <a:endParaRPr lang="tr-TR" sz="2000" dirty="0" smtClean="0">
              <a:solidFill>
                <a:schemeClr val="accent1">
                  <a:lumMod val="50000"/>
                </a:schemeClr>
              </a:solidFill>
              <a:latin typeface="+mj-lt"/>
            </a:endParaRPr>
          </a:p>
          <a:p>
            <a:pPr marL="0" indent="0" algn="ctr">
              <a:buNone/>
            </a:pPr>
            <a:r>
              <a:rPr lang="tr-TR" sz="2400" dirty="0" smtClean="0">
                <a:solidFill>
                  <a:schemeClr val="accent1">
                    <a:lumMod val="50000"/>
                  </a:schemeClr>
                </a:solidFill>
                <a:latin typeface="+mj-lt"/>
              </a:rPr>
              <a:t>PERFORMANS ESASLI BÜTÇELEME’NİN </a:t>
            </a:r>
            <a:r>
              <a:rPr lang="tr-TR" sz="2400" dirty="0">
                <a:solidFill>
                  <a:schemeClr val="accent1">
                    <a:lumMod val="50000"/>
                  </a:schemeClr>
                </a:solidFill>
                <a:latin typeface="+mj-lt"/>
              </a:rPr>
              <a:t>UNSURLARI </a:t>
            </a:r>
          </a:p>
          <a:p>
            <a:pPr marL="0" indent="0">
              <a:buNone/>
            </a:pPr>
            <a:endParaRPr lang="tr-TR" sz="2000" dirty="0">
              <a:solidFill>
                <a:schemeClr val="accent1">
                  <a:lumMod val="50000"/>
                </a:schemeClr>
              </a:solidFill>
              <a:latin typeface="+mj-lt"/>
            </a:endParaRPr>
          </a:p>
          <a:p>
            <a:r>
              <a:rPr lang="tr-TR" sz="2400" dirty="0">
                <a:solidFill>
                  <a:schemeClr val="accent1">
                    <a:lumMod val="50000"/>
                  </a:schemeClr>
                </a:solidFill>
                <a:latin typeface="+mj-lt"/>
              </a:rPr>
              <a:t>Planlama </a:t>
            </a:r>
          </a:p>
          <a:p>
            <a:r>
              <a:rPr lang="tr-TR" sz="2400" dirty="0">
                <a:solidFill>
                  <a:schemeClr val="accent1">
                    <a:lumMod val="50000"/>
                  </a:schemeClr>
                </a:solidFill>
                <a:latin typeface="+mj-lt"/>
              </a:rPr>
              <a:t>Bütçeleme </a:t>
            </a:r>
          </a:p>
          <a:p>
            <a:r>
              <a:rPr lang="tr-TR" sz="2400" dirty="0">
                <a:solidFill>
                  <a:schemeClr val="accent1">
                    <a:lumMod val="50000"/>
                  </a:schemeClr>
                </a:solidFill>
                <a:latin typeface="+mj-lt"/>
              </a:rPr>
              <a:t>İzleme ve Değerlendirme </a:t>
            </a:r>
          </a:p>
          <a:p>
            <a:r>
              <a:rPr lang="tr-TR" sz="2400" dirty="0">
                <a:solidFill>
                  <a:schemeClr val="accent1">
                    <a:lumMod val="50000"/>
                  </a:schemeClr>
                </a:solidFill>
                <a:latin typeface="+mj-lt"/>
              </a:rPr>
              <a:t>Raporlama</a:t>
            </a:r>
          </a:p>
          <a:p>
            <a:endParaRPr lang="tr-TR" sz="2000" dirty="0">
              <a:latin typeface="+mj-l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2144" y="3333615"/>
            <a:ext cx="4162800" cy="2999665"/>
          </a:xfrm>
          <a:prstGeom prst="rect">
            <a:avLst/>
          </a:prstGeom>
        </p:spPr>
      </p:pic>
    </p:spTree>
    <p:extLst>
      <p:ext uri="{BB962C8B-B14F-4D97-AF65-F5344CB8AC3E}">
        <p14:creationId xmlns:p14="http://schemas.microsoft.com/office/powerpoint/2010/main" val="38877452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GENEL YÖNETİM GİDERLERİ</a:t>
            </a:r>
            <a:endParaRPr lang="tr-TR" dirty="0"/>
          </a:p>
        </p:txBody>
      </p:sp>
      <p:sp>
        <p:nvSpPr>
          <p:cNvPr id="3" name="İçerik Yer Tutucusu 2"/>
          <p:cNvSpPr>
            <a:spLocks noGrp="1"/>
          </p:cNvSpPr>
          <p:nvPr>
            <p:ph idx="1"/>
          </p:nvPr>
        </p:nvSpPr>
        <p:spPr>
          <a:xfrm>
            <a:off x="407368" y="2564904"/>
            <a:ext cx="11377264" cy="4560168"/>
          </a:xfrm>
        </p:spPr>
        <p:txBody>
          <a:bodyPr>
            <a:normAutofit/>
          </a:bodyPr>
          <a:lstStyle/>
          <a:p>
            <a:pPr algn="just"/>
            <a:r>
              <a:rPr lang="tr-TR" sz="2400" dirty="0">
                <a:solidFill>
                  <a:schemeClr val="accent1">
                    <a:lumMod val="50000"/>
                  </a:schemeClr>
                </a:solidFill>
                <a:latin typeface="+mj-lt"/>
              </a:rPr>
              <a:t>Genel yönetim giderleri, faaliyetler </a:t>
            </a:r>
            <a:r>
              <a:rPr lang="tr-TR" sz="2400" dirty="0" smtClean="0">
                <a:solidFill>
                  <a:schemeClr val="accent1">
                    <a:lumMod val="50000"/>
                  </a:schemeClr>
                </a:solidFill>
                <a:latin typeface="+mj-lt"/>
              </a:rPr>
              <a:t>ile doğrudan </a:t>
            </a:r>
            <a:r>
              <a:rPr lang="tr-TR" sz="2400" dirty="0">
                <a:solidFill>
                  <a:schemeClr val="accent1">
                    <a:lumMod val="50000"/>
                  </a:schemeClr>
                </a:solidFill>
                <a:latin typeface="+mj-lt"/>
              </a:rPr>
              <a:t>ilişkilendirilemeyen ve </a:t>
            </a:r>
            <a:r>
              <a:rPr lang="tr-TR" sz="2400" dirty="0" smtClean="0">
                <a:solidFill>
                  <a:schemeClr val="accent1">
                    <a:lumMod val="50000"/>
                  </a:schemeClr>
                </a:solidFill>
                <a:latin typeface="+mj-lt"/>
              </a:rPr>
              <a:t>faaliyet maliyetlerine </a:t>
            </a:r>
            <a:r>
              <a:rPr lang="tr-TR" sz="2400" dirty="0">
                <a:solidFill>
                  <a:schemeClr val="accent1">
                    <a:lumMod val="50000"/>
                  </a:schemeClr>
                </a:solidFill>
                <a:latin typeface="+mj-lt"/>
              </a:rPr>
              <a:t>dahil edilemeyen </a:t>
            </a:r>
            <a:r>
              <a:rPr lang="tr-TR" sz="2400" dirty="0" smtClean="0">
                <a:solidFill>
                  <a:schemeClr val="accent1">
                    <a:lumMod val="50000"/>
                  </a:schemeClr>
                </a:solidFill>
                <a:latin typeface="+mj-lt"/>
              </a:rPr>
              <a:t>ancak, idarenin </a:t>
            </a:r>
            <a:r>
              <a:rPr lang="tr-TR" sz="2400" dirty="0">
                <a:solidFill>
                  <a:schemeClr val="accent1">
                    <a:lumMod val="50000"/>
                  </a:schemeClr>
                </a:solidFill>
                <a:latin typeface="+mj-lt"/>
              </a:rPr>
              <a:t>kurumsal ve yönetsel </a:t>
            </a:r>
            <a:r>
              <a:rPr lang="tr-TR" sz="2400" dirty="0" smtClean="0">
                <a:solidFill>
                  <a:schemeClr val="accent1">
                    <a:lumMod val="50000"/>
                  </a:schemeClr>
                </a:solidFill>
                <a:latin typeface="+mj-lt"/>
              </a:rPr>
              <a:t>ihtiyaçlarının karşılanması </a:t>
            </a:r>
            <a:r>
              <a:rPr lang="tr-TR" sz="2400" dirty="0">
                <a:solidFill>
                  <a:schemeClr val="accent1">
                    <a:lumMod val="50000"/>
                  </a:schemeClr>
                </a:solidFill>
                <a:latin typeface="+mj-lt"/>
              </a:rPr>
              <a:t>için yapılması gereken </a:t>
            </a:r>
            <a:r>
              <a:rPr lang="tr-TR" sz="2400" dirty="0" smtClean="0">
                <a:solidFill>
                  <a:schemeClr val="accent1">
                    <a:lumMod val="50000"/>
                  </a:schemeClr>
                </a:solidFill>
                <a:latin typeface="+mj-lt"/>
              </a:rPr>
              <a:t>genel giderlerdir</a:t>
            </a:r>
            <a:r>
              <a:rPr lang="tr-TR" sz="2400" dirty="0">
                <a:solidFill>
                  <a:schemeClr val="accent1">
                    <a:lumMod val="50000"/>
                  </a:schemeClr>
                </a:solidFill>
                <a:latin typeface="+mj-lt"/>
              </a:rPr>
              <a:t>.</a:t>
            </a:r>
          </a:p>
          <a:p>
            <a:pPr algn="just"/>
            <a:r>
              <a:rPr lang="tr-TR" sz="2400" dirty="0" smtClean="0">
                <a:solidFill>
                  <a:schemeClr val="accent1">
                    <a:lumMod val="50000"/>
                  </a:schemeClr>
                </a:solidFill>
                <a:latin typeface="+mj-lt"/>
              </a:rPr>
              <a:t>Dolayısıyla</a:t>
            </a:r>
            <a:r>
              <a:rPr lang="tr-TR" sz="2400" dirty="0">
                <a:solidFill>
                  <a:schemeClr val="accent1">
                    <a:lumMod val="50000"/>
                  </a:schemeClr>
                </a:solidFill>
                <a:latin typeface="+mj-lt"/>
              </a:rPr>
              <a:t>, birden fazla faaliyete ya </a:t>
            </a:r>
            <a:r>
              <a:rPr lang="tr-TR" sz="2400" dirty="0" smtClean="0">
                <a:solidFill>
                  <a:schemeClr val="accent1">
                    <a:lumMod val="50000"/>
                  </a:schemeClr>
                </a:solidFill>
                <a:latin typeface="+mj-lt"/>
              </a:rPr>
              <a:t>da faaliyetle </a:t>
            </a:r>
            <a:r>
              <a:rPr lang="tr-TR" sz="2400" dirty="0">
                <a:solidFill>
                  <a:schemeClr val="accent1">
                    <a:lumMod val="50000"/>
                  </a:schemeClr>
                </a:solidFill>
                <a:latin typeface="+mj-lt"/>
              </a:rPr>
              <a:t>birlikte kurumsal </a:t>
            </a:r>
            <a:r>
              <a:rPr lang="tr-TR" sz="2400" dirty="0" smtClean="0">
                <a:solidFill>
                  <a:schemeClr val="accent1">
                    <a:lumMod val="50000"/>
                  </a:schemeClr>
                </a:solidFill>
                <a:latin typeface="+mj-lt"/>
              </a:rPr>
              <a:t>ihtiyaçlara hizmet </a:t>
            </a:r>
            <a:r>
              <a:rPr lang="tr-TR" sz="2400" dirty="0">
                <a:solidFill>
                  <a:schemeClr val="accent1">
                    <a:lumMod val="50000"/>
                  </a:schemeClr>
                </a:solidFill>
                <a:latin typeface="+mj-lt"/>
              </a:rPr>
              <a:t>eden ancak faaliyet </a:t>
            </a:r>
            <a:r>
              <a:rPr lang="tr-TR" sz="2400" dirty="0" smtClean="0">
                <a:solidFill>
                  <a:schemeClr val="accent1">
                    <a:lumMod val="50000"/>
                  </a:schemeClr>
                </a:solidFill>
                <a:latin typeface="+mj-lt"/>
              </a:rPr>
              <a:t>maliyetine dahil </a:t>
            </a:r>
            <a:r>
              <a:rPr lang="tr-TR" sz="2400" dirty="0">
                <a:solidFill>
                  <a:schemeClr val="accent1">
                    <a:lumMod val="50000"/>
                  </a:schemeClr>
                </a:solidFill>
                <a:latin typeface="+mj-lt"/>
              </a:rPr>
              <a:t>edilemeyen giderler, genel </a:t>
            </a:r>
            <a:r>
              <a:rPr lang="tr-TR" sz="2400" dirty="0" smtClean="0">
                <a:solidFill>
                  <a:schemeClr val="accent1">
                    <a:lumMod val="50000"/>
                  </a:schemeClr>
                </a:solidFill>
                <a:latin typeface="+mj-lt"/>
              </a:rPr>
              <a:t>yönetim giderleri </a:t>
            </a:r>
            <a:r>
              <a:rPr lang="tr-TR" sz="2400" dirty="0">
                <a:solidFill>
                  <a:schemeClr val="accent1">
                    <a:lumMod val="50000"/>
                  </a:schemeClr>
                </a:solidFill>
                <a:latin typeface="+mj-lt"/>
              </a:rPr>
              <a:t>içerisinde yer alacaktır.</a:t>
            </a:r>
          </a:p>
        </p:txBody>
      </p:sp>
    </p:spTree>
    <p:extLst>
      <p:ext uri="{BB962C8B-B14F-4D97-AF65-F5344CB8AC3E}">
        <p14:creationId xmlns:p14="http://schemas.microsoft.com/office/powerpoint/2010/main" val="6687929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533400"/>
            <a:ext cx="8229600" cy="447328"/>
          </a:xfrm>
        </p:spPr>
        <p:txBody>
          <a:bodyPr>
            <a:normAutofit fontScale="90000"/>
          </a:bodyPr>
          <a:lstStyle/>
          <a:p>
            <a:pPr algn="ctr"/>
            <a:r>
              <a:rPr lang="tr-TR" dirty="0" smtClean="0"/>
              <a:t/>
            </a:r>
            <a:br>
              <a:rPr lang="tr-TR" dirty="0" smtClean="0"/>
            </a:br>
            <a:r>
              <a:rPr lang="tr-TR" dirty="0" smtClean="0"/>
              <a:t>FAALİYET MALİYETLERİ TABLOSU</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839554911"/>
              </p:ext>
            </p:extLst>
          </p:nvPr>
        </p:nvGraphicFramePr>
        <p:xfrm>
          <a:off x="479376" y="1844824"/>
          <a:ext cx="11233249" cy="4838329"/>
        </p:xfrm>
        <a:graphic>
          <a:graphicData uri="http://schemas.openxmlformats.org/drawingml/2006/table">
            <a:tbl>
              <a:tblPr firstRow="1" bandRow="1">
                <a:tableStyleId>{5C22544A-7EE6-4342-B048-85BDC9FD1C3A}</a:tableStyleId>
              </a:tblPr>
              <a:tblGrid>
                <a:gridCol w="1724583"/>
                <a:gridCol w="1758525"/>
                <a:gridCol w="2110230"/>
                <a:gridCol w="879263"/>
                <a:gridCol w="879263"/>
                <a:gridCol w="879263"/>
                <a:gridCol w="791335"/>
                <a:gridCol w="703410"/>
                <a:gridCol w="703410"/>
                <a:gridCol w="803967"/>
              </a:tblGrid>
              <a:tr h="262614">
                <a:tc rowSpan="3">
                  <a:txBody>
                    <a:bodyPr/>
                    <a:lstStyle/>
                    <a:p>
                      <a:pPr algn="ctr">
                        <a:spcAft>
                          <a:spcPts val="0"/>
                        </a:spcAft>
                      </a:pPr>
                      <a:r>
                        <a:rPr lang="tr-TR" sz="1000" b="1" dirty="0" err="1" smtClean="0">
                          <a:effectLst/>
                          <a:latin typeface="+mj-lt"/>
                          <a:ea typeface="Times New Roman"/>
                        </a:rPr>
                        <a:t>Perf</a:t>
                      </a:r>
                      <a:r>
                        <a:rPr lang="tr-TR" sz="1000" b="1" dirty="0" smtClean="0">
                          <a:effectLst/>
                          <a:latin typeface="+mj-lt"/>
                          <a:ea typeface="Times New Roman"/>
                        </a:rPr>
                        <a:t>.</a:t>
                      </a:r>
                      <a:r>
                        <a:rPr lang="tr-TR" sz="1000" b="1" baseline="0" dirty="0" smtClean="0">
                          <a:effectLst/>
                          <a:latin typeface="+mj-lt"/>
                          <a:ea typeface="Times New Roman"/>
                        </a:rPr>
                        <a:t> </a:t>
                      </a:r>
                      <a:r>
                        <a:rPr lang="tr-TR" sz="1000" b="1" dirty="0" smtClean="0">
                          <a:effectLst/>
                          <a:latin typeface="+mj-lt"/>
                          <a:ea typeface="Times New Roman"/>
                        </a:rPr>
                        <a:t>Hedef Kodu</a:t>
                      </a:r>
                      <a:endParaRPr lang="tr-TR" sz="1400" dirty="0">
                        <a:effectLst/>
                        <a:latin typeface="+mj-lt"/>
                        <a:ea typeface="Times New Roman"/>
                      </a:endParaRPr>
                    </a:p>
                  </a:txBody>
                  <a:tcPr marL="68580" marR="68580" marT="0" marB="0" anchor="ctr"/>
                </a:tc>
                <a:tc rowSpan="3">
                  <a:txBody>
                    <a:bodyPr/>
                    <a:lstStyle/>
                    <a:p>
                      <a:pPr algn="ctr">
                        <a:spcAft>
                          <a:spcPts val="0"/>
                        </a:spcAft>
                      </a:pPr>
                      <a:r>
                        <a:rPr lang="tr-TR" sz="1000" b="1" dirty="0">
                          <a:effectLst/>
                          <a:latin typeface="+mj-lt"/>
                          <a:ea typeface="Times New Roman"/>
                        </a:rPr>
                        <a:t>Performans Hedefi</a:t>
                      </a:r>
                      <a:endParaRPr lang="tr-TR" sz="1400" dirty="0">
                        <a:effectLst/>
                        <a:latin typeface="+mj-lt"/>
                        <a:ea typeface="Times New Roman"/>
                      </a:endParaRPr>
                    </a:p>
                  </a:txBody>
                  <a:tcPr marL="68580" marR="68580" marT="0" marB="0" anchor="ctr"/>
                </a:tc>
                <a:tc rowSpan="3">
                  <a:txBody>
                    <a:bodyPr/>
                    <a:lstStyle/>
                    <a:p>
                      <a:pPr algn="ctr">
                        <a:spcAft>
                          <a:spcPts val="0"/>
                        </a:spcAft>
                      </a:pPr>
                      <a:r>
                        <a:rPr lang="tr-TR" sz="1000" b="1" dirty="0">
                          <a:effectLst/>
                          <a:latin typeface="+mj-lt"/>
                          <a:ea typeface="Times New Roman"/>
                        </a:rPr>
                        <a:t>Faaliyetler</a:t>
                      </a:r>
                      <a:endParaRPr lang="tr-TR" sz="1400" dirty="0">
                        <a:effectLst/>
                        <a:latin typeface="+mj-lt"/>
                        <a:ea typeface="Times New Roman"/>
                      </a:endParaRPr>
                    </a:p>
                  </a:txBody>
                  <a:tcPr marL="68580" marR="68580" marT="0" marB="0" anchor="ctr"/>
                </a:tc>
                <a:tc gridSpan="7">
                  <a:txBody>
                    <a:bodyPr/>
                    <a:lstStyle/>
                    <a:p>
                      <a:pPr algn="ctr">
                        <a:spcAft>
                          <a:spcPts val="0"/>
                        </a:spcAft>
                        <a:tabLst>
                          <a:tab pos="548640" algn="l"/>
                          <a:tab pos="807720" algn="l"/>
                        </a:tabLst>
                      </a:pPr>
                      <a:r>
                        <a:rPr lang="tr-TR" sz="1000" b="1" dirty="0">
                          <a:effectLst/>
                          <a:latin typeface="+mj-lt"/>
                          <a:ea typeface="Times New Roman"/>
                        </a:rPr>
                        <a:t>Kaynak İhtiyacı</a:t>
                      </a:r>
                      <a:endParaRPr lang="tr-TR" sz="1400" dirty="0">
                        <a:effectLst/>
                        <a:latin typeface="+mj-lt"/>
                        <a:ea typeface="Times New Roman"/>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56473">
                <a:tc vMerge="1">
                  <a:txBody>
                    <a:bodyPr/>
                    <a:lstStyle/>
                    <a:p>
                      <a:endParaRPr lang="tr-TR"/>
                    </a:p>
                  </a:txBody>
                  <a:tcPr/>
                </a:tc>
                <a:tc vMerge="1">
                  <a:txBody>
                    <a:bodyPr/>
                    <a:lstStyle/>
                    <a:p>
                      <a:endParaRPr lang="tr-TR"/>
                    </a:p>
                  </a:txBody>
                  <a:tcPr/>
                </a:tc>
                <a:tc vMerge="1">
                  <a:txBody>
                    <a:bodyPr/>
                    <a:lstStyle/>
                    <a:p>
                      <a:endParaRPr lang="tr-TR"/>
                    </a:p>
                  </a:txBody>
                  <a:tcPr/>
                </a:tc>
                <a:tc gridSpan="3">
                  <a:txBody>
                    <a:bodyPr/>
                    <a:lstStyle/>
                    <a:p>
                      <a:pPr marL="0" algn="ctr" defTabSz="914400" rtl="0" eaLnBrk="1" latinLnBrk="0" hangingPunct="1">
                        <a:spcAft>
                          <a:spcPts val="0"/>
                        </a:spcAft>
                      </a:pPr>
                      <a:r>
                        <a:rPr lang="tr-TR" sz="1000" b="1" kern="1200" dirty="0">
                          <a:solidFill>
                            <a:schemeClr val="lt1"/>
                          </a:solidFill>
                          <a:effectLst/>
                          <a:latin typeface="+mj-lt"/>
                          <a:ea typeface="Times New Roman"/>
                          <a:cs typeface="+mn-cs"/>
                        </a:rPr>
                        <a:t>Bütçe Ödeneği</a:t>
                      </a:r>
                    </a:p>
                  </a:txBody>
                  <a:tcPr marL="68580" marR="68580" marT="0" marB="0" anchor="ctr">
                    <a:solidFill>
                      <a:srgbClr val="0070C0"/>
                    </a:solidFill>
                  </a:tcPr>
                </a:tc>
                <a:tc hMerge="1">
                  <a:txBody>
                    <a:bodyPr/>
                    <a:lstStyle/>
                    <a:p>
                      <a:endParaRPr lang="tr-TR"/>
                    </a:p>
                  </a:txBody>
                  <a:tcPr/>
                </a:tc>
                <a:tc hMerge="1">
                  <a:txBody>
                    <a:bodyPr/>
                    <a:lstStyle/>
                    <a:p>
                      <a:endParaRPr lang="tr-TR"/>
                    </a:p>
                  </a:txBody>
                  <a:tcPr/>
                </a:tc>
                <a:tc gridSpan="3">
                  <a:txBody>
                    <a:bodyPr/>
                    <a:lstStyle/>
                    <a:p>
                      <a:pPr marL="0" algn="ctr" defTabSz="914400" rtl="0" eaLnBrk="1" latinLnBrk="0" hangingPunct="1">
                        <a:spcAft>
                          <a:spcPts val="0"/>
                        </a:spcAft>
                      </a:pPr>
                      <a:r>
                        <a:rPr lang="tr-TR" sz="1000" b="1" kern="1200" dirty="0">
                          <a:solidFill>
                            <a:schemeClr val="lt1"/>
                          </a:solidFill>
                          <a:effectLst/>
                          <a:latin typeface="+mj-lt"/>
                          <a:ea typeface="Times New Roman"/>
                          <a:cs typeface="+mn-cs"/>
                        </a:rPr>
                        <a:t>Bütçe Dışı Kaynak</a:t>
                      </a:r>
                    </a:p>
                  </a:txBody>
                  <a:tcPr marL="68580" marR="68580" marT="0" marB="0" anchor="ctr">
                    <a:solidFill>
                      <a:srgbClr val="0070C0"/>
                    </a:solidFill>
                  </a:tcPr>
                </a:tc>
                <a:tc hMerge="1">
                  <a:txBody>
                    <a:bodyPr/>
                    <a:lstStyle/>
                    <a:p>
                      <a:endParaRPr lang="tr-TR"/>
                    </a:p>
                  </a:txBody>
                  <a:tcPr/>
                </a:tc>
                <a:tc hMerge="1">
                  <a:txBody>
                    <a:bodyPr/>
                    <a:lstStyle/>
                    <a:p>
                      <a:endParaRPr lang="tr-TR"/>
                    </a:p>
                  </a:txBody>
                  <a:tcPr/>
                </a:tc>
                <a:tc rowSpan="2">
                  <a:txBody>
                    <a:bodyPr/>
                    <a:lstStyle/>
                    <a:p>
                      <a:pPr marL="0" algn="ctr" defTabSz="914400" rtl="0" eaLnBrk="1" latinLnBrk="0" hangingPunct="1">
                        <a:spcAft>
                          <a:spcPts val="0"/>
                        </a:spcAft>
                      </a:pPr>
                      <a:r>
                        <a:rPr lang="tr-TR" sz="1400" dirty="0">
                          <a:effectLst/>
                          <a:latin typeface="+mj-lt"/>
                          <a:ea typeface="Times New Roman"/>
                        </a:rPr>
                        <a:t> </a:t>
                      </a:r>
                      <a:r>
                        <a:rPr lang="tr-TR" sz="1000" b="1" kern="1200" dirty="0" smtClean="0">
                          <a:solidFill>
                            <a:schemeClr val="lt1"/>
                          </a:solidFill>
                          <a:effectLst/>
                          <a:latin typeface="+mj-lt"/>
                          <a:ea typeface="Times New Roman"/>
                          <a:cs typeface="+mn-cs"/>
                        </a:rPr>
                        <a:t>Toplam</a:t>
                      </a:r>
                      <a:endParaRPr lang="tr-TR" sz="1000" b="1" kern="1200" dirty="0">
                        <a:solidFill>
                          <a:schemeClr val="lt1"/>
                        </a:solidFill>
                        <a:effectLst/>
                        <a:latin typeface="+mj-lt"/>
                        <a:ea typeface="Times New Roman"/>
                        <a:cs typeface="+mn-cs"/>
                      </a:endParaRPr>
                    </a:p>
                    <a:p>
                      <a:pPr algn="l">
                        <a:spcAft>
                          <a:spcPts val="0"/>
                        </a:spcAft>
                      </a:pPr>
                      <a:r>
                        <a:rPr lang="tr-TR" sz="1400" dirty="0">
                          <a:effectLst/>
                          <a:latin typeface="+mj-lt"/>
                          <a:ea typeface="Times New Roman"/>
                        </a:rPr>
                        <a:t> </a:t>
                      </a:r>
                    </a:p>
                  </a:txBody>
                  <a:tcPr marL="0" marR="0" marT="0" marB="0" anchor="ctr">
                    <a:solidFill>
                      <a:srgbClr val="0070C0"/>
                    </a:solidFill>
                  </a:tcPr>
                </a:tc>
              </a:tr>
              <a:tr h="736234">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algn="ctr" defTabSz="914400" rtl="0" eaLnBrk="1" latinLnBrk="0" hangingPunct="1">
                        <a:spcAft>
                          <a:spcPts val="0"/>
                        </a:spcAft>
                      </a:pPr>
                      <a:r>
                        <a:rPr lang="tr-TR" sz="1000" b="1" kern="1200" dirty="0">
                          <a:solidFill>
                            <a:schemeClr val="lt1"/>
                          </a:solidFill>
                          <a:effectLst/>
                          <a:latin typeface="+mj-lt"/>
                          <a:ea typeface="Times New Roman"/>
                          <a:cs typeface="+mn-cs"/>
                        </a:rPr>
                        <a:t>03.</a:t>
                      </a:r>
                    </a:p>
                    <a:p>
                      <a:pPr marL="0" algn="ctr" defTabSz="914400" rtl="0" eaLnBrk="1" latinLnBrk="0" hangingPunct="1">
                        <a:spcAft>
                          <a:spcPts val="0"/>
                        </a:spcAft>
                      </a:pPr>
                      <a:r>
                        <a:rPr lang="tr-TR" sz="1000" b="1" kern="1200" dirty="0">
                          <a:solidFill>
                            <a:schemeClr val="lt1"/>
                          </a:solidFill>
                          <a:effectLst/>
                          <a:latin typeface="+mj-lt"/>
                          <a:ea typeface="Times New Roman"/>
                          <a:cs typeface="+mn-cs"/>
                        </a:rPr>
                        <a:t>Mal ve Hizmet Alım Giderleri</a:t>
                      </a:r>
                    </a:p>
                  </a:txBody>
                  <a:tcPr marL="68580" marR="68580" marT="0" marB="0" anchor="ctr">
                    <a:solidFill>
                      <a:srgbClr val="0070C0"/>
                    </a:solidFill>
                  </a:tcPr>
                </a:tc>
                <a:tc>
                  <a:txBody>
                    <a:bodyPr/>
                    <a:lstStyle/>
                    <a:p>
                      <a:pPr marL="0" algn="ctr" defTabSz="914400" rtl="0" eaLnBrk="1" latinLnBrk="0" hangingPunct="1">
                        <a:spcAft>
                          <a:spcPts val="0"/>
                        </a:spcAft>
                      </a:pPr>
                      <a:r>
                        <a:rPr lang="tr-TR" sz="1000" b="1" kern="1200" dirty="0">
                          <a:solidFill>
                            <a:schemeClr val="lt1"/>
                          </a:solidFill>
                          <a:effectLst/>
                          <a:latin typeface="+mj-lt"/>
                          <a:ea typeface="Times New Roman"/>
                          <a:cs typeface="+mn-cs"/>
                        </a:rPr>
                        <a:t>05.</a:t>
                      </a:r>
                    </a:p>
                    <a:p>
                      <a:pPr marL="0" algn="ctr" defTabSz="914400" rtl="0" eaLnBrk="1" latinLnBrk="0" hangingPunct="1">
                        <a:spcAft>
                          <a:spcPts val="0"/>
                        </a:spcAft>
                      </a:pPr>
                      <a:r>
                        <a:rPr lang="tr-TR" sz="1000" b="1" kern="1200" dirty="0">
                          <a:solidFill>
                            <a:schemeClr val="lt1"/>
                          </a:solidFill>
                          <a:effectLst/>
                          <a:latin typeface="+mj-lt"/>
                          <a:ea typeface="Times New Roman"/>
                          <a:cs typeface="+mn-cs"/>
                        </a:rPr>
                        <a:t>Cari Transferler</a:t>
                      </a:r>
                    </a:p>
                  </a:txBody>
                  <a:tcPr marL="68580" marR="68580" marT="0" marB="0" anchor="ctr">
                    <a:solidFill>
                      <a:srgbClr val="0070C0"/>
                    </a:solidFill>
                  </a:tcPr>
                </a:tc>
                <a:tc>
                  <a:txBody>
                    <a:bodyPr/>
                    <a:lstStyle/>
                    <a:p>
                      <a:pPr marL="0" algn="ctr" defTabSz="914400" rtl="0" eaLnBrk="1" latinLnBrk="0" hangingPunct="1">
                        <a:spcAft>
                          <a:spcPts val="0"/>
                        </a:spcAft>
                      </a:pPr>
                      <a:r>
                        <a:rPr lang="tr-TR" sz="1000" b="1" kern="1200" dirty="0">
                          <a:solidFill>
                            <a:schemeClr val="lt1"/>
                          </a:solidFill>
                          <a:effectLst/>
                          <a:latin typeface="+mj-lt"/>
                          <a:ea typeface="Times New Roman"/>
                          <a:cs typeface="+mn-cs"/>
                        </a:rPr>
                        <a:t>06.</a:t>
                      </a:r>
                    </a:p>
                    <a:p>
                      <a:pPr marL="0" algn="ctr" defTabSz="914400" rtl="0" eaLnBrk="1" latinLnBrk="0" hangingPunct="1">
                        <a:spcAft>
                          <a:spcPts val="0"/>
                        </a:spcAft>
                      </a:pPr>
                      <a:r>
                        <a:rPr lang="tr-TR" sz="1000" b="1" kern="1200" dirty="0">
                          <a:solidFill>
                            <a:schemeClr val="lt1"/>
                          </a:solidFill>
                          <a:effectLst/>
                          <a:latin typeface="+mj-lt"/>
                          <a:ea typeface="Times New Roman"/>
                          <a:cs typeface="+mn-cs"/>
                        </a:rPr>
                        <a:t>Sermaye Giderleri</a:t>
                      </a:r>
                    </a:p>
                  </a:txBody>
                  <a:tcPr marL="68580" marR="68580" marT="0" marB="0" anchor="ctr">
                    <a:solidFill>
                      <a:srgbClr val="0070C0"/>
                    </a:solidFill>
                  </a:tcPr>
                </a:tc>
                <a:tc>
                  <a:txBody>
                    <a:bodyPr/>
                    <a:lstStyle/>
                    <a:p>
                      <a:pPr marL="0" algn="ctr" defTabSz="914400" rtl="0" eaLnBrk="1" latinLnBrk="0" hangingPunct="1">
                        <a:spcAft>
                          <a:spcPts val="0"/>
                        </a:spcAft>
                      </a:pPr>
                      <a:r>
                        <a:rPr lang="tr-TR" sz="1000" b="1" kern="1200" dirty="0">
                          <a:solidFill>
                            <a:schemeClr val="lt1"/>
                          </a:solidFill>
                          <a:effectLst/>
                          <a:latin typeface="+mj-lt"/>
                          <a:ea typeface="Times New Roman"/>
                          <a:cs typeface="+mn-cs"/>
                        </a:rPr>
                        <a:t>Döner Sermaye</a:t>
                      </a:r>
                    </a:p>
                  </a:txBody>
                  <a:tcPr marL="68580" marR="68580" marT="0" marB="0" anchor="ctr">
                    <a:solidFill>
                      <a:srgbClr val="0070C0"/>
                    </a:solidFill>
                  </a:tcPr>
                </a:tc>
                <a:tc>
                  <a:txBody>
                    <a:bodyPr/>
                    <a:lstStyle/>
                    <a:p>
                      <a:pPr marL="0" algn="ctr" defTabSz="914400" rtl="0" eaLnBrk="1" latinLnBrk="0" hangingPunct="1">
                        <a:spcAft>
                          <a:spcPts val="0"/>
                        </a:spcAft>
                      </a:pPr>
                      <a:r>
                        <a:rPr lang="tr-TR" sz="1000" b="1" kern="1200" dirty="0">
                          <a:solidFill>
                            <a:schemeClr val="lt1"/>
                          </a:solidFill>
                          <a:effectLst/>
                          <a:latin typeface="+mj-lt"/>
                          <a:ea typeface="Times New Roman"/>
                          <a:cs typeface="+mn-cs"/>
                        </a:rPr>
                        <a:t>Diğer Yurt İçi</a:t>
                      </a:r>
                    </a:p>
                  </a:txBody>
                  <a:tcPr marL="68580" marR="68580" marT="0" marB="0" anchor="ctr">
                    <a:solidFill>
                      <a:srgbClr val="0070C0"/>
                    </a:solidFill>
                  </a:tcPr>
                </a:tc>
                <a:tc>
                  <a:txBody>
                    <a:bodyPr/>
                    <a:lstStyle/>
                    <a:p>
                      <a:pPr marL="0" algn="ctr" defTabSz="914400" rtl="0" eaLnBrk="1" latinLnBrk="0" hangingPunct="1">
                        <a:spcAft>
                          <a:spcPts val="0"/>
                        </a:spcAft>
                      </a:pPr>
                      <a:r>
                        <a:rPr lang="tr-TR" sz="1000" b="1" kern="1200" dirty="0">
                          <a:solidFill>
                            <a:schemeClr val="lt1"/>
                          </a:solidFill>
                          <a:effectLst/>
                          <a:latin typeface="+mj-lt"/>
                          <a:ea typeface="Times New Roman"/>
                          <a:cs typeface="+mn-cs"/>
                        </a:rPr>
                        <a:t>Yurt Dışı</a:t>
                      </a:r>
                    </a:p>
                  </a:txBody>
                  <a:tcPr marL="68580" marR="68580" marT="0" marB="0" anchor="ctr">
                    <a:solidFill>
                      <a:srgbClr val="0070C0"/>
                    </a:solidFill>
                  </a:tcPr>
                </a:tc>
                <a:tc vMerge="1">
                  <a:txBody>
                    <a:bodyPr/>
                    <a:lstStyle/>
                    <a:p>
                      <a:pPr algn="l">
                        <a:spcAft>
                          <a:spcPts val="0"/>
                        </a:spcAft>
                      </a:pPr>
                      <a:endParaRPr lang="tr-TR" sz="1200" dirty="0">
                        <a:effectLst/>
                        <a:latin typeface="Times New Roman"/>
                        <a:ea typeface="Times New Roman"/>
                      </a:endParaRPr>
                    </a:p>
                  </a:txBody>
                  <a:tcPr marL="0" marR="0" marT="0" marB="0" anchor="ctr"/>
                </a:tc>
              </a:tr>
              <a:tr h="398112">
                <a:tc>
                  <a:txBody>
                    <a:bodyPr/>
                    <a:lstStyle/>
                    <a:p>
                      <a:endParaRPr lang="tr-TR" sz="2000">
                        <a:latin typeface="+mj-lt"/>
                      </a:endParaRPr>
                    </a:p>
                  </a:txBody>
                  <a:tcPr/>
                </a:tc>
                <a:tc>
                  <a:txBody>
                    <a:bodyPr/>
                    <a:lstStyle/>
                    <a:p>
                      <a:endParaRPr lang="tr-TR" sz="2000" dirty="0">
                        <a:latin typeface="+mj-lt"/>
                      </a:endParaRPr>
                    </a:p>
                  </a:txBody>
                  <a:tcPr/>
                </a:tc>
                <a:tc>
                  <a:txBody>
                    <a:bodyPr/>
                    <a:lstStyle/>
                    <a:p>
                      <a:endParaRPr lang="tr-TR" sz="2000" dirty="0">
                        <a:latin typeface="+mj-lt"/>
                      </a:endParaRPr>
                    </a:p>
                  </a:txBody>
                  <a:tcPr/>
                </a:tc>
                <a:tc>
                  <a:txBody>
                    <a:bodyPr/>
                    <a:lstStyle/>
                    <a:p>
                      <a:endParaRPr lang="tr-TR" sz="2000" dirty="0">
                        <a:latin typeface="+mj-lt"/>
                      </a:endParaRPr>
                    </a:p>
                  </a:txBody>
                  <a:tcPr/>
                </a:tc>
                <a:tc>
                  <a:txBody>
                    <a:bodyPr/>
                    <a:lstStyle/>
                    <a:p>
                      <a:endParaRPr lang="tr-TR" sz="2000">
                        <a:latin typeface="+mj-lt"/>
                      </a:endParaRPr>
                    </a:p>
                  </a:txBody>
                  <a:tcPr/>
                </a:tc>
                <a:tc>
                  <a:txBody>
                    <a:bodyPr/>
                    <a:lstStyle/>
                    <a:p>
                      <a:endParaRPr lang="tr-TR" sz="2000" dirty="0">
                        <a:latin typeface="+mj-lt"/>
                      </a:endParaRPr>
                    </a:p>
                  </a:txBody>
                  <a:tcPr/>
                </a:tc>
                <a:tc>
                  <a:txBody>
                    <a:bodyPr/>
                    <a:lstStyle/>
                    <a:p>
                      <a:endParaRPr lang="tr-TR" sz="2000" dirty="0">
                        <a:latin typeface="+mj-lt"/>
                      </a:endParaRPr>
                    </a:p>
                  </a:txBody>
                  <a:tcPr/>
                </a:tc>
                <a:tc>
                  <a:txBody>
                    <a:bodyPr/>
                    <a:lstStyle/>
                    <a:p>
                      <a:endParaRPr lang="tr-TR" sz="2000" dirty="0">
                        <a:latin typeface="+mj-lt"/>
                      </a:endParaRPr>
                    </a:p>
                  </a:txBody>
                  <a:tcPr/>
                </a:tc>
                <a:tc>
                  <a:txBody>
                    <a:bodyPr/>
                    <a:lstStyle/>
                    <a:p>
                      <a:endParaRPr lang="tr-TR" sz="2000" dirty="0">
                        <a:latin typeface="+mj-lt"/>
                      </a:endParaRPr>
                    </a:p>
                  </a:txBody>
                  <a:tcPr/>
                </a:tc>
                <a:tc>
                  <a:txBody>
                    <a:bodyPr/>
                    <a:lstStyle/>
                    <a:p>
                      <a:endParaRPr lang="tr-TR" sz="2000" dirty="0">
                        <a:latin typeface="+mj-lt"/>
                      </a:endParaRPr>
                    </a:p>
                  </a:txBody>
                  <a:tcPr/>
                </a:tc>
              </a:tr>
              <a:tr h="398112">
                <a:tc>
                  <a:txBody>
                    <a:bodyPr/>
                    <a:lstStyle/>
                    <a:p>
                      <a:endParaRPr lang="tr-TR" sz="2000">
                        <a:latin typeface="+mj-lt"/>
                      </a:endParaRPr>
                    </a:p>
                  </a:txBody>
                  <a:tcPr/>
                </a:tc>
                <a:tc>
                  <a:txBody>
                    <a:bodyPr/>
                    <a:lstStyle/>
                    <a:p>
                      <a:endParaRPr lang="tr-TR" sz="2000" dirty="0">
                        <a:latin typeface="+mj-lt"/>
                      </a:endParaRPr>
                    </a:p>
                  </a:txBody>
                  <a:tcPr/>
                </a:tc>
                <a:tc>
                  <a:txBody>
                    <a:bodyPr/>
                    <a:lstStyle/>
                    <a:p>
                      <a:endParaRPr lang="tr-TR" sz="2000" dirty="0">
                        <a:latin typeface="+mj-lt"/>
                      </a:endParaRPr>
                    </a:p>
                  </a:txBody>
                  <a:tcPr/>
                </a:tc>
                <a:tc>
                  <a:txBody>
                    <a:bodyPr/>
                    <a:lstStyle/>
                    <a:p>
                      <a:endParaRPr lang="tr-TR" sz="2000" dirty="0">
                        <a:latin typeface="+mj-lt"/>
                      </a:endParaRPr>
                    </a:p>
                  </a:txBody>
                  <a:tcPr/>
                </a:tc>
                <a:tc>
                  <a:txBody>
                    <a:bodyPr/>
                    <a:lstStyle/>
                    <a:p>
                      <a:endParaRPr lang="tr-TR" sz="2000">
                        <a:latin typeface="+mj-lt"/>
                      </a:endParaRPr>
                    </a:p>
                  </a:txBody>
                  <a:tcPr/>
                </a:tc>
                <a:tc>
                  <a:txBody>
                    <a:bodyPr/>
                    <a:lstStyle/>
                    <a:p>
                      <a:endParaRPr lang="tr-TR" sz="2000" dirty="0">
                        <a:latin typeface="+mj-lt"/>
                      </a:endParaRPr>
                    </a:p>
                  </a:txBody>
                  <a:tcPr/>
                </a:tc>
                <a:tc>
                  <a:txBody>
                    <a:bodyPr/>
                    <a:lstStyle/>
                    <a:p>
                      <a:endParaRPr lang="tr-TR" sz="2000" dirty="0">
                        <a:latin typeface="+mj-lt"/>
                      </a:endParaRPr>
                    </a:p>
                  </a:txBody>
                  <a:tcPr/>
                </a:tc>
                <a:tc>
                  <a:txBody>
                    <a:bodyPr/>
                    <a:lstStyle/>
                    <a:p>
                      <a:endParaRPr lang="tr-TR" sz="2000" dirty="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r>
              <a:tr h="398112">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dirty="0">
                        <a:latin typeface="+mj-lt"/>
                      </a:endParaRPr>
                    </a:p>
                  </a:txBody>
                  <a:tcPr/>
                </a:tc>
                <a:tc>
                  <a:txBody>
                    <a:bodyPr/>
                    <a:lstStyle/>
                    <a:p>
                      <a:endParaRPr lang="tr-TR" sz="2000" dirty="0">
                        <a:latin typeface="+mj-lt"/>
                      </a:endParaRPr>
                    </a:p>
                  </a:txBody>
                  <a:tcPr/>
                </a:tc>
                <a:tc>
                  <a:txBody>
                    <a:bodyPr/>
                    <a:lstStyle/>
                    <a:p>
                      <a:endParaRPr lang="tr-TR" sz="2000" dirty="0">
                        <a:latin typeface="+mj-lt"/>
                      </a:endParaRPr>
                    </a:p>
                  </a:txBody>
                  <a:tcPr/>
                </a:tc>
                <a:tc>
                  <a:txBody>
                    <a:bodyPr/>
                    <a:lstStyle/>
                    <a:p>
                      <a:endParaRPr lang="tr-TR" sz="2000" dirty="0">
                        <a:latin typeface="+mj-lt"/>
                      </a:endParaRPr>
                    </a:p>
                  </a:txBody>
                  <a:tcPr/>
                </a:tc>
              </a:tr>
              <a:tr h="398112">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dirty="0">
                        <a:latin typeface="+mj-lt"/>
                      </a:endParaRPr>
                    </a:p>
                  </a:txBody>
                  <a:tcPr/>
                </a:tc>
                <a:tc>
                  <a:txBody>
                    <a:bodyPr/>
                    <a:lstStyle/>
                    <a:p>
                      <a:endParaRPr lang="tr-TR" sz="2000">
                        <a:latin typeface="+mj-lt"/>
                      </a:endParaRPr>
                    </a:p>
                  </a:txBody>
                  <a:tcPr/>
                </a:tc>
                <a:tc>
                  <a:txBody>
                    <a:bodyPr/>
                    <a:lstStyle/>
                    <a:p>
                      <a:endParaRPr lang="tr-TR" sz="2000" dirty="0">
                        <a:latin typeface="+mj-lt"/>
                      </a:endParaRPr>
                    </a:p>
                  </a:txBody>
                  <a:tcPr/>
                </a:tc>
                <a:tc>
                  <a:txBody>
                    <a:bodyPr/>
                    <a:lstStyle/>
                    <a:p>
                      <a:endParaRPr lang="tr-TR" sz="2000" dirty="0">
                        <a:latin typeface="+mj-lt"/>
                      </a:endParaRPr>
                    </a:p>
                  </a:txBody>
                  <a:tcPr/>
                </a:tc>
                <a:tc>
                  <a:txBody>
                    <a:bodyPr/>
                    <a:lstStyle/>
                    <a:p>
                      <a:endParaRPr lang="tr-TR" sz="2000" dirty="0">
                        <a:latin typeface="+mj-lt"/>
                      </a:endParaRPr>
                    </a:p>
                  </a:txBody>
                  <a:tcPr/>
                </a:tc>
                <a:tc>
                  <a:txBody>
                    <a:bodyPr/>
                    <a:lstStyle/>
                    <a:p>
                      <a:endParaRPr lang="tr-TR" sz="2000">
                        <a:latin typeface="+mj-lt"/>
                      </a:endParaRPr>
                    </a:p>
                  </a:txBody>
                  <a:tcPr/>
                </a:tc>
              </a:tr>
              <a:tr h="398112">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dirty="0">
                        <a:latin typeface="+mj-lt"/>
                      </a:endParaRPr>
                    </a:p>
                  </a:txBody>
                  <a:tcPr/>
                </a:tc>
                <a:tc>
                  <a:txBody>
                    <a:bodyPr/>
                    <a:lstStyle/>
                    <a:p>
                      <a:endParaRPr lang="tr-TR" sz="2000">
                        <a:latin typeface="+mj-lt"/>
                      </a:endParaRPr>
                    </a:p>
                  </a:txBody>
                  <a:tcPr/>
                </a:tc>
              </a:tr>
              <a:tr h="398112">
                <a:tc>
                  <a:txBody>
                    <a:bodyPr/>
                    <a:lstStyle/>
                    <a:p>
                      <a:endParaRPr lang="tr-TR" sz="2000" dirty="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dirty="0">
                        <a:latin typeface="+mj-lt"/>
                      </a:endParaRPr>
                    </a:p>
                  </a:txBody>
                  <a:tcPr/>
                </a:tc>
              </a:tr>
              <a:tr h="398112">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dirty="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dirty="0">
                        <a:latin typeface="+mj-lt"/>
                      </a:endParaRPr>
                    </a:p>
                  </a:txBody>
                  <a:tcPr/>
                </a:tc>
              </a:tr>
              <a:tr h="398112">
                <a:tc gridSpan="3">
                  <a:txBody>
                    <a:bodyPr/>
                    <a:lstStyle/>
                    <a:p>
                      <a:endParaRPr lang="tr-TR" sz="2000" dirty="0">
                        <a:latin typeface="+mj-lt"/>
                      </a:endParaRPr>
                    </a:p>
                  </a:txBody>
                  <a:tcPr/>
                </a:tc>
                <a:tc hMerge="1">
                  <a:txBody>
                    <a:bodyPr/>
                    <a:lstStyle/>
                    <a:p>
                      <a:endParaRPr lang="tr-TR" dirty="0"/>
                    </a:p>
                  </a:txBody>
                  <a:tcPr/>
                </a:tc>
                <a:tc hMerge="1">
                  <a:txBody>
                    <a:bodyPr/>
                    <a:lstStyle/>
                    <a:p>
                      <a:endParaRPr lang="tr-TR" dirty="0"/>
                    </a:p>
                  </a:txBody>
                  <a:tcPr/>
                </a:tc>
                <a:tc>
                  <a:txBody>
                    <a:bodyPr/>
                    <a:lstStyle/>
                    <a:p>
                      <a:endParaRPr lang="tr-TR" sz="2000" dirty="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dirty="0">
                        <a:latin typeface="+mj-lt"/>
                      </a:endParaRPr>
                    </a:p>
                  </a:txBody>
                  <a:tcPr/>
                </a:tc>
              </a:tr>
              <a:tr h="398112">
                <a:tc gridSpan="3">
                  <a:txBody>
                    <a:bodyPr/>
                    <a:lstStyle/>
                    <a:p>
                      <a:endParaRPr lang="tr-TR" sz="2000" dirty="0">
                        <a:latin typeface="+mj-lt"/>
                      </a:endParaRPr>
                    </a:p>
                  </a:txBody>
                  <a:tcPr/>
                </a:tc>
                <a:tc hMerge="1">
                  <a:txBody>
                    <a:bodyPr/>
                    <a:lstStyle/>
                    <a:p>
                      <a:endParaRPr lang="tr-TR" dirty="0"/>
                    </a:p>
                  </a:txBody>
                  <a:tcPr/>
                </a:tc>
                <a:tc hMerge="1">
                  <a:txBody>
                    <a:bodyPr/>
                    <a:lstStyle/>
                    <a:p>
                      <a:endParaRPr lang="tr-TR" dirty="0"/>
                    </a:p>
                  </a:txBody>
                  <a:tcPr/>
                </a:tc>
                <a:tc>
                  <a:txBody>
                    <a:bodyPr/>
                    <a:lstStyle/>
                    <a:p>
                      <a:endParaRPr lang="tr-TR" sz="2000" dirty="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a:latin typeface="+mj-lt"/>
                      </a:endParaRPr>
                    </a:p>
                  </a:txBody>
                  <a:tcPr/>
                </a:tc>
                <a:tc>
                  <a:txBody>
                    <a:bodyPr/>
                    <a:lstStyle/>
                    <a:p>
                      <a:endParaRPr lang="tr-TR" sz="2000" dirty="0">
                        <a:latin typeface="+mj-lt"/>
                      </a:endParaRPr>
                    </a:p>
                  </a:txBody>
                  <a:tcPr/>
                </a:tc>
              </a:tr>
            </a:tbl>
          </a:graphicData>
        </a:graphic>
      </p:graphicFrame>
    </p:spTree>
    <p:extLst>
      <p:ext uri="{BB962C8B-B14F-4D97-AF65-F5344CB8AC3E}">
        <p14:creationId xmlns:p14="http://schemas.microsoft.com/office/powerpoint/2010/main" val="28652480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PERFORMANS GÖSTERGELERİNİN İZLENMESİ</a:t>
            </a:r>
            <a:endParaRPr lang="tr-TR" dirty="0"/>
          </a:p>
        </p:txBody>
      </p:sp>
      <p:sp>
        <p:nvSpPr>
          <p:cNvPr id="4" name="Metin Yer Tutucusu 3"/>
          <p:cNvSpPr>
            <a:spLocks noGrp="1"/>
          </p:cNvSpPr>
          <p:nvPr>
            <p:ph type="body" sz="half" idx="13"/>
          </p:nvPr>
        </p:nvSpPr>
        <p:spPr/>
        <p:txBody>
          <a:bodyPr/>
          <a:lstStyle/>
          <a:p>
            <a:endParaRPr lang="tr-TR"/>
          </a:p>
        </p:txBody>
      </p:sp>
      <p:sp>
        <p:nvSpPr>
          <p:cNvPr id="3" name="Metin Yer Tutucusu 2"/>
          <p:cNvSpPr>
            <a:spLocks noGrp="1"/>
          </p:cNvSpPr>
          <p:nvPr>
            <p:ph type="body" sz="half" idx="2"/>
          </p:nvPr>
        </p:nvSpPr>
        <p:spPr/>
        <p:txBody>
          <a:bodyPr/>
          <a:lstStyle/>
          <a:p>
            <a:endParaRPr lang="tr-TR"/>
          </a:p>
        </p:txBody>
      </p:sp>
    </p:spTree>
    <p:extLst>
      <p:ext uri="{BB962C8B-B14F-4D97-AF65-F5344CB8AC3E}">
        <p14:creationId xmlns:p14="http://schemas.microsoft.com/office/powerpoint/2010/main" val="34592359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smtClean="0"/>
              <a:t>GÖSTERGELERİN İZLENMESİ</a:t>
            </a:r>
            <a:endParaRPr lang="tr-TR" dirty="0"/>
          </a:p>
        </p:txBody>
      </p:sp>
      <p:sp>
        <p:nvSpPr>
          <p:cNvPr id="3" name="İçerik Yer Tutucusu 2"/>
          <p:cNvSpPr>
            <a:spLocks noGrp="1"/>
          </p:cNvSpPr>
          <p:nvPr>
            <p:ph idx="1"/>
          </p:nvPr>
        </p:nvSpPr>
        <p:spPr>
          <a:xfrm>
            <a:off x="479376" y="2603500"/>
            <a:ext cx="11233248" cy="3416300"/>
          </a:xfrm>
        </p:spPr>
        <p:txBody>
          <a:bodyPr anchor="ctr">
            <a:normAutofit/>
          </a:bodyPr>
          <a:lstStyle/>
          <a:p>
            <a:pPr algn="just">
              <a:buFont typeface="Wingdings" panose="05000000000000000000" pitchFamily="2" charset="2"/>
              <a:buChar char="§"/>
            </a:pPr>
            <a:r>
              <a:rPr lang="tr-TR" sz="2400" dirty="0">
                <a:solidFill>
                  <a:schemeClr val="accent1">
                    <a:lumMod val="50000"/>
                  </a:schemeClr>
                </a:solidFill>
                <a:latin typeface="+mj-lt"/>
              </a:rPr>
              <a:t>Performans göstergeleri </a:t>
            </a:r>
            <a:r>
              <a:rPr lang="tr-TR" sz="2400" dirty="0" smtClean="0">
                <a:solidFill>
                  <a:schemeClr val="accent1">
                    <a:lumMod val="50000"/>
                  </a:schemeClr>
                </a:solidFill>
                <a:latin typeface="+mj-lt"/>
              </a:rPr>
              <a:t>gerçekleşmelerinin </a:t>
            </a:r>
            <a:r>
              <a:rPr lang="tr-TR" sz="2400" dirty="0">
                <a:solidFill>
                  <a:schemeClr val="accent1">
                    <a:lumMod val="50000"/>
                  </a:schemeClr>
                </a:solidFill>
                <a:latin typeface="+mj-lt"/>
              </a:rPr>
              <a:t>üç aylık periyotla ‘performans </a:t>
            </a:r>
            <a:r>
              <a:rPr lang="tr-TR" sz="2400" dirty="0" smtClean="0">
                <a:solidFill>
                  <a:schemeClr val="accent1">
                    <a:lumMod val="50000"/>
                  </a:schemeClr>
                </a:solidFill>
                <a:latin typeface="+mj-lt"/>
              </a:rPr>
              <a:t>modülüne’ girişi yapılır. </a:t>
            </a:r>
          </a:p>
          <a:p>
            <a:pPr algn="just">
              <a:buFont typeface="Wingdings" panose="05000000000000000000" pitchFamily="2" charset="2"/>
              <a:buChar char="§"/>
            </a:pPr>
            <a:r>
              <a:rPr lang="tr-TR" sz="2400" dirty="0" smtClean="0">
                <a:solidFill>
                  <a:schemeClr val="accent1">
                    <a:lumMod val="50000"/>
                  </a:schemeClr>
                </a:solidFill>
                <a:latin typeface="+mj-lt"/>
              </a:rPr>
              <a:t>Mali </a:t>
            </a:r>
            <a:r>
              <a:rPr lang="tr-TR" sz="2400" dirty="0">
                <a:solidFill>
                  <a:schemeClr val="accent1">
                    <a:lumMod val="50000"/>
                  </a:schemeClr>
                </a:solidFill>
                <a:latin typeface="+mj-lt"/>
              </a:rPr>
              <a:t>hizmetler birimi tarafından bu </a:t>
            </a:r>
            <a:r>
              <a:rPr lang="tr-TR" sz="2400" dirty="0" smtClean="0">
                <a:solidFill>
                  <a:schemeClr val="accent1">
                    <a:lumMod val="50000"/>
                  </a:schemeClr>
                </a:solidFill>
                <a:latin typeface="+mj-lt"/>
              </a:rPr>
              <a:t>girişler konsolide </a:t>
            </a:r>
            <a:r>
              <a:rPr lang="tr-TR" sz="2400" dirty="0">
                <a:solidFill>
                  <a:schemeClr val="accent1">
                    <a:lumMod val="50000"/>
                  </a:schemeClr>
                </a:solidFill>
                <a:latin typeface="+mj-lt"/>
              </a:rPr>
              <a:t>edilerek e-bütçe sistemine girişi yapılır</a:t>
            </a:r>
            <a:r>
              <a:rPr lang="tr-TR" sz="2400" dirty="0" smtClean="0">
                <a:solidFill>
                  <a:schemeClr val="accent1">
                    <a:lumMod val="50000"/>
                  </a:schemeClr>
                </a:solidFill>
                <a:latin typeface="+mj-lt"/>
              </a:rPr>
              <a:t>.</a:t>
            </a:r>
          </a:p>
          <a:p>
            <a:pPr algn="just">
              <a:buFont typeface="Wingdings" panose="05000000000000000000" pitchFamily="2" charset="2"/>
              <a:buChar char="§"/>
            </a:pPr>
            <a:r>
              <a:rPr lang="tr-TR" sz="2400" dirty="0" smtClean="0">
                <a:solidFill>
                  <a:schemeClr val="accent1">
                    <a:lumMod val="50000"/>
                  </a:schemeClr>
                </a:solidFill>
                <a:latin typeface="+mj-lt"/>
              </a:rPr>
              <a:t>Yılsonunda İdare Faaliyet Raporu için kaynak teşkil eder.</a:t>
            </a:r>
            <a:endParaRPr lang="tr-TR" sz="2400" dirty="0">
              <a:solidFill>
                <a:schemeClr val="accent1">
                  <a:lumMod val="50000"/>
                </a:schemeClr>
              </a:solidFill>
              <a:latin typeface="+mj-lt"/>
            </a:endParaRPr>
          </a:p>
        </p:txBody>
      </p:sp>
    </p:spTree>
    <p:extLst>
      <p:ext uri="{BB962C8B-B14F-4D97-AF65-F5344CB8AC3E}">
        <p14:creationId xmlns:p14="http://schemas.microsoft.com/office/powerpoint/2010/main" val="20314447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a:t>PERFORMANS GÖSTERGELERİ </a:t>
            </a:r>
            <a:r>
              <a:rPr lang="tr-TR" dirty="0" smtClean="0"/>
              <a:t>DEĞERLENDİRME </a:t>
            </a:r>
            <a:r>
              <a:rPr lang="tr-TR" dirty="0"/>
              <a:t>TABLOSU</a:t>
            </a:r>
          </a:p>
        </p:txBody>
      </p:sp>
      <p:sp>
        <p:nvSpPr>
          <p:cNvPr id="4" name="Metin Yer Tutucusu 3"/>
          <p:cNvSpPr>
            <a:spLocks noGrp="1"/>
          </p:cNvSpPr>
          <p:nvPr>
            <p:ph type="body" sz="half" idx="13"/>
          </p:nvPr>
        </p:nvSpPr>
        <p:spPr/>
        <p:txBody>
          <a:bodyPr/>
          <a:lstStyle/>
          <a:p>
            <a:endParaRPr lang="tr-TR"/>
          </a:p>
        </p:txBody>
      </p:sp>
      <p:sp>
        <p:nvSpPr>
          <p:cNvPr id="3" name="Metin Yer Tutucusu 2"/>
          <p:cNvSpPr>
            <a:spLocks noGrp="1"/>
          </p:cNvSpPr>
          <p:nvPr>
            <p:ph type="body" sz="half" idx="2"/>
          </p:nvPr>
        </p:nvSpPr>
        <p:spPr/>
        <p:txBody>
          <a:bodyPr/>
          <a:lstStyle/>
          <a:p>
            <a:endParaRPr lang="tr-TR"/>
          </a:p>
        </p:txBody>
      </p:sp>
    </p:spTree>
    <p:extLst>
      <p:ext uri="{BB962C8B-B14F-4D97-AF65-F5344CB8AC3E}">
        <p14:creationId xmlns:p14="http://schemas.microsoft.com/office/powerpoint/2010/main" val="7476699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FAALİYET RAPORU</a:t>
            </a:r>
          </a:p>
        </p:txBody>
      </p:sp>
      <p:sp>
        <p:nvSpPr>
          <p:cNvPr id="4" name="Metin Yer Tutucusu 3"/>
          <p:cNvSpPr>
            <a:spLocks noGrp="1"/>
          </p:cNvSpPr>
          <p:nvPr>
            <p:ph type="body" sz="half" idx="13"/>
          </p:nvPr>
        </p:nvSpPr>
        <p:spPr/>
        <p:txBody>
          <a:bodyPr/>
          <a:lstStyle/>
          <a:p>
            <a:endParaRPr lang="tr-TR"/>
          </a:p>
        </p:txBody>
      </p:sp>
      <p:sp>
        <p:nvSpPr>
          <p:cNvPr id="3" name="Metin Yer Tutucusu 2"/>
          <p:cNvSpPr>
            <a:spLocks noGrp="1"/>
          </p:cNvSpPr>
          <p:nvPr>
            <p:ph type="body" sz="half" idx="2"/>
          </p:nvPr>
        </p:nvSpPr>
        <p:spPr/>
        <p:txBody>
          <a:bodyPr/>
          <a:lstStyle/>
          <a:p>
            <a:endParaRPr lang="tr-TR"/>
          </a:p>
        </p:txBody>
      </p:sp>
    </p:spTree>
    <p:extLst>
      <p:ext uri="{BB962C8B-B14F-4D97-AF65-F5344CB8AC3E}">
        <p14:creationId xmlns:p14="http://schemas.microsoft.com/office/powerpoint/2010/main" val="12007769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YASAL DAYANAK </a:t>
            </a:r>
          </a:p>
        </p:txBody>
      </p:sp>
      <p:sp>
        <p:nvSpPr>
          <p:cNvPr id="3" name="İçerik Yer Tutucusu 2"/>
          <p:cNvSpPr>
            <a:spLocks noGrp="1"/>
          </p:cNvSpPr>
          <p:nvPr>
            <p:ph idx="1"/>
          </p:nvPr>
        </p:nvSpPr>
        <p:spPr>
          <a:xfrm>
            <a:off x="551384" y="1412776"/>
            <a:ext cx="11161240" cy="5064224"/>
          </a:xfrm>
        </p:spPr>
        <p:txBody>
          <a:bodyPr anchor="ctr">
            <a:normAutofit/>
          </a:bodyPr>
          <a:lstStyle/>
          <a:p>
            <a:pPr algn="just">
              <a:lnSpc>
                <a:spcPct val="200000"/>
              </a:lnSpc>
              <a:buFont typeface="Wingdings" panose="05000000000000000000" pitchFamily="2" charset="2"/>
              <a:buChar char="§"/>
            </a:pPr>
            <a:r>
              <a:rPr lang="tr-TR" sz="2400" dirty="0">
                <a:solidFill>
                  <a:schemeClr val="accent1">
                    <a:lumMod val="50000"/>
                  </a:schemeClr>
                </a:solidFill>
                <a:latin typeface="+mj-lt"/>
              </a:rPr>
              <a:t>5018 sayılı Kamu Mali Yönetim ve Kontrol Kanununu</a:t>
            </a:r>
          </a:p>
          <a:p>
            <a:pPr algn="just">
              <a:lnSpc>
                <a:spcPct val="200000"/>
              </a:lnSpc>
              <a:buFont typeface="Wingdings" panose="05000000000000000000" pitchFamily="2" charset="2"/>
              <a:buChar char="§"/>
            </a:pPr>
            <a:r>
              <a:rPr lang="tr-TR" sz="2400" dirty="0">
                <a:solidFill>
                  <a:schemeClr val="accent1">
                    <a:lumMod val="50000"/>
                  </a:schemeClr>
                </a:solidFill>
                <a:latin typeface="+mj-lt"/>
              </a:rPr>
              <a:t>Kamu İdarelerince Hazırlanacak Faaliyet Raporları Hakkında Yönetmelik </a:t>
            </a:r>
          </a:p>
        </p:txBody>
      </p:sp>
    </p:spTree>
    <p:extLst>
      <p:ext uri="{BB962C8B-B14F-4D97-AF65-F5344CB8AC3E}">
        <p14:creationId xmlns:p14="http://schemas.microsoft.com/office/powerpoint/2010/main" val="21181582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FAALİYET RAPORU</a:t>
            </a:r>
            <a:endParaRPr lang="tr-TR" dirty="0"/>
          </a:p>
        </p:txBody>
      </p:sp>
      <p:sp>
        <p:nvSpPr>
          <p:cNvPr id="3" name="İçerik Yer Tutucusu 2"/>
          <p:cNvSpPr>
            <a:spLocks noGrp="1"/>
          </p:cNvSpPr>
          <p:nvPr>
            <p:ph idx="1"/>
          </p:nvPr>
        </p:nvSpPr>
        <p:spPr>
          <a:xfrm>
            <a:off x="479376" y="2603500"/>
            <a:ext cx="11233248" cy="3416300"/>
          </a:xfrm>
        </p:spPr>
        <p:txBody>
          <a:bodyPr anchor="t">
            <a:noAutofit/>
          </a:bodyPr>
          <a:lstStyle/>
          <a:p>
            <a:pPr marL="0" indent="0" algn="just">
              <a:buNone/>
            </a:pPr>
            <a:r>
              <a:rPr lang="tr-TR" sz="2400" dirty="0" smtClean="0">
                <a:solidFill>
                  <a:schemeClr val="accent1">
                    <a:lumMod val="50000"/>
                  </a:schemeClr>
                </a:solidFill>
                <a:latin typeface="+mj-lt"/>
              </a:rPr>
              <a:t>	5018 </a:t>
            </a:r>
            <a:r>
              <a:rPr lang="tr-TR" sz="2400" dirty="0">
                <a:solidFill>
                  <a:schemeClr val="accent1">
                    <a:lumMod val="50000"/>
                  </a:schemeClr>
                </a:solidFill>
                <a:latin typeface="+mj-lt"/>
              </a:rPr>
              <a:t>sayılı Kamu Mali Yönetim ve Kontrol </a:t>
            </a:r>
            <a:r>
              <a:rPr lang="tr-TR" sz="2400" dirty="0" smtClean="0">
                <a:solidFill>
                  <a:schemeClr val="accent1">
                    <a:lumMod val="50000"/>
                  </a:schemeClr>
                </a:solidFill>
                <a:latin typeface="+mj-lt"/>
              </a:rPr>
              <a:t>Kanununu’nun 41.maddesine göre;</a:t>
            </a:r>
          </a:p>
          <a:p>
            <a:pPr marL="0" indent="0" algn="just">
              <a:buNone/>
            </a:pPr>
            <a:endParaRPr lang="tr-TR" sz="2400" dirty="0" smtClean="0">
              <a:solidFill>
                <a:schemeClr val="accent1">
                  <a:lumMod val="50000"/>
                </a:schemeClr>
              </a:solidFill>
              <a:latin typeface="+mj-lt"/>
            </a:endParaRPr>
          </a:p>
          <a:p>
            <a:pPr algn="just">
              <a:buFont typeface="Wingdings" panose="05000000000000000000" pitchFamily="2" charset="2"/>
              <a:buChar char="§"/>
            </a:pPr>
            <a:r>
              <a:rPr lang="tr-TR" sz="2400" dirty="0" smtClean="0">
                <a:solidFill>
                  <a:schemeClr val="accent1">
                    <a:lumMod val="50000"/>
                  </a:schemeClr>
                </a:solidFill>
                <a:latin typeface="+mj-lt"/>
              </a:rPr>
              <a:t>Üst </a:t>
            </a:r>
            <a:r>
              <a:rPr lang="tr-TR" sz="2400" dirty="0">
                <a:solidFill>
                  <a:schemeClr val="accent1">
                    <a:lumMod val="50000"/>
                  </a:schemeClr>
                </a:solidFill>
                <a:latin typeface="+mj-lt"/>
              </a:rPr>
              <a:t>yöneticiler ve bütçeyle ödenek tahsis edilen harcama yetkililerince, hesap verme sorumluluğu çerçevesinde, her yıl faaliyet raporu hazırlanır. </a:t>
            </a:r>
          </a:p>
        </p:txBody>
      </p:sp>
    </p:spTree>
    <p:extLst>
      <p:ext uri="{BB962C8B-B14F-4D97-AF65-F5344CB8AC3E}">
        <p14:creationId xmlns:p14="http://schemas.microsoft.com/office/powerpoint/2010/main" val="19314434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FAALİYET RAPORU</a:t>
            </a:r>
          </a:p>
        </p:txBody>
      </p:sp>
      <p:sp>
        <p:nvSpPr>
          <p:cNvPr id="3" name="İçerik Yer Tutucusu 2"/>
          <p:cNvSpPr>
            <a:spLocks noGrp="1"/>
          </p:cNvSpPr>
          <p:nvPr>
            <p:ph idx="1"/>
          </p:nvPr>
        </p:nvSpPr>
        <p:spPr>
          <a:xfrm>
            <a:off x="479376" y="2204864"/>
            <a:ext cx="11233248" cy="4133056"/>
          </a:xfrm>
        </p:spPr>
        <p:txBody>
          <a:bodyPr anchor="ctr">
            <a:normAutofit/>
          </a:bodyPr>
          <a:lstStyle/>
          <a:p>
            <a:pPr algn="just"/>
            <a:r>
              <a:rPr lang="tr-TR" sz="2400" dirty="0">
                <a:solidFill>
                  <a:schemeClr val="accent1">
                    <a:lumMod val="50000"/>
                  </a:schemeClr>
                </a:solidFill>
                <a:latin typeface="+mj-lt"/>
              </a:rPr>
              <a:t>Üst yönetici, harcama yetkilileri tarafından hazırlanan birim faaliyet raporlarını esas alarak, idaresinin faaliyet sonuçlarını gösteren idare faaliyet raporunu düzenleyerek kamuoyuna açıklar. </a:t>
            </a:r>
          </a:p>
        </p:txBody>
      </p:sp>
    </p:spTree>
    <p:extLst>
      <p:ext uri="{BB962C8B-B14F-4D97-AF65-F5344CB8AC3E}">
        <p14:creationId xmlns:p14="http://schemas.microsoft.com/office/powerpoint/2010/main" val="39872485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FAALİYET RAPORU</a:t>
            </a:r>
          </a:p>
        </p:txBody>
      </p:sp>
      <p:sp>
        <p:nvSpPr>
          <p:cNvPr id="3" name="İçerik Yer Tutucusu 2"/>
          <p:cNvSpPr>
            <a:spLocks noGrp="1"/>
          </p:cNvSpPr>
          <p:nvPr>
            <p:ph idx="1"/>
          </p:nvPr>
        </p:nvSpPr>
        <p:spPr>
          <a:xfrm>
            <a:off x="479376" y="2603500"/>
            <a:ext cx="11305256" cy="3416300"/>
          </a:xfrm>
        </p:spPr>
        <p:txBody>
          <a:bodyPr anchor="ctr">
            <a:normAutofit/>
          </a:bodyPr>
          <a:lstStyle/>
          <a:p>
            <a:pPr algn="just">
              <a:buFont typeface="Wingdings" panose="05000000000000000000" pitchFamily="2" charset="2"/>
              <a:buChar char="§"/>
            </a:pPr>
            <a:r>
              <a:rPr lang="tr-TR" sz="2400" dirty="0">
                <a:solidFill>
                  <a:schemeClr val="accent1">
                    <a:lumMod val="50000"/>
                  </a:schemeClr>
                </a:solidFill>
                <a:latin typeface="+mj-lt"/>
              </a:rPr>
              <a:t>İdare faaliyet raporu, ilgili idare hakkındaki genel bilgilerle birlikte; kullanılan kaynakları, bütçe hedef ve gerçekleşmeleri ile meydana gelen sapmaların nedenlerini, varlık ve yükümlülükleri ile yardım yapılan birlik, kurum ve kuruluşların faaliyetlerine ilişkin bilgileri de kapsayan malî bilgileri; stratejik plan ve performans programı uyarınca yürütülen faaliyetleri ve performans bilgilerini içerecek şekilde düzenlenir. </a:t>
            </a:r>
          </a:p>
        </p:txBody>
      </p:sp>
    </p:spTree>
    <p:extLst>
      <p:ext uri="{BB962C8B-B14F-4D97-AF65-F5344CB8AC3E}">
        <p14:creationId xmlns:p14="http://schemas.microsoft.com/office/powerpoint/2010/main" val="3110813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BİZ NE YAPIYORUZ?</a:t>
            </a:r>
            <a:endParaRPr lang="tr-TR" dirty="0"/>
          </a:p>
        </p:txBody>
      </p:sp>
      <p:sp>
        <p:nvSpPr>
          <p:cNvPr id="3" name="İçerik Yer Tutucusu 2"/>
          <p:cNvSpPr>
            <a:spLocks noGrp="1"/>
          </p:cNvSpPr>
          <p:nvPr>
            <p:ph idx="1"/>
          </p:nvPr>
        </p:nvSpPr>
        <p:spPr>
          <a:xfrm>
            <a:off x="3293272" y="1988840"/>
            <a:ext cx="4484776" cy="4565104"/>
          </a:xfrm>
        </p:spPr>
        <p:txBody>
          <a:bodyPr anchor="ctr">
            <a:normAutofit/>
          </a:bodyPr>
          <a:lstStyle/>
          <a:p>
            <a:pPr>
              <a:lnSpc>
                <a:spcPct val="200000"/>
              </a:lnSpc>
              <a:buFont typeface="Wingdings" panose="05000000000000000000" pitchFamily="2" charset="2"/>
              <a:buChar char="ü"/>
            </a:pPr>
            <a:r>
              <a:rPr lang="tr-TR" sz="2400" dirty="0">
                <a:solidFill>
                  <a:schemeClr val="accent1">
                    <a:lumMod val="50000"/>
                  </a:schemeClr>
                </a:solidFill>
                <a:latin typeface="+mj-lt"/>
              </a:rPr>
              <a:t>STRATEJİK PLAN</a:t>
            </a:r>
          </a:p>
          <a:p>
            <a:pPr>
              <a:lnSpc>
                <a:spcPct val="200000"/>
              </a:lnSpc>
              <a:buFont typeface="Wingdings" panose="05000000000000000000" pitchFamily="2" charset="2"/>
              <a:buChar char="ü"/>
            </a:pPr>
            <a:r>
              <a:rPr lang="tr-TR" sz="2400" dirty="0">
                <a:solidFill>
                  <a:schemeClr val="accent1">
                    <a:lumMod val="50000"/>
                  </a:schemeClr>
                </a:solidFill>
                <a:latin typeface="+mj-lt"/>
              </a:rPr>
              <a:t>PERFORMANS PROGRAMI</a:t>
            </a:r>
          </a:p>
          <a:p>
            <a:pPr>
              <a:lnSpc>
                <a:spcPct val="200000"/>
              </a:lnSpc>
              <a:buFont typeface="Wingdings" panose="05000000000000000000" pitchFamily="2" charset="2"/>
              <a:buChar char="ü"/>
            </a:pPr>
            <a:r>
              <a:rPr lang="tr-TR" sz="2400" dirty="0">
                <a:solidFill>
                  <a:schemeClr val="accent1">
                    <a:lumMod val="50000"/>
                  </a:schemeClr>
                </a:solidFill>
                <a:latin typeface="+mj-lt"/>
              </a:rPr>
              <a:t>BÜTÇE</a:t>
            </a:r>
          </a:p>
          <a:p>
            <a:pPr>
              <a:lnSpc>
                <a:spcPct val="200000"/>
              </a:lnSpc>
              <a:buFont typeface="Wingdings" panose="05000000000000000000" pitchFamily="2" charset="2"/>
              <a:buChar char="ü"/>
            </a:pPr>
            <a:r>
              <a:rPr lang="tr-TR" sz="2400" dirty="0">
                <a:solidFill>
                  <a:schemeClr val="accent1">
                    <a:lumMod val="50000"/>
                  </a:schemeClr>
                </a:solidFill>
                <a:latin typeface="+mj-lt"/>
              </a:rPr>
              <a:t>FAALİYET </a:t>
            </a:r>
            <a:r>
              <a:rPr lang="tr-TR" sz="2400" dirty="0" smtClean="0">
                <a:solidFill>
                  <a:schemeClr val="accent1">
                    <a:lumMod val="50000"/>
                  </a:schemeClr>
                </a:solidFill>
                <a:latin typeface="+mj-lt"/>
              </a:rPr>
              <a:t>RAPORU</a:t>
            </a:r>
            <a:endParaRPr lang="tr-TR" sz="2400" dirty="0">
              <a:solidFill>
                <a:schemeClr val="accent1">
                  <a:lumMod val="50000"/>
                </a:schemeClr>
              </a:solidFill>
              <a:latin typeface="+mj-lt"/>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8946" y="3068960"/>
            <a:ext cx="3362996" cy="2204864"/>
          </a:xfrm>
          <a:prstGeom prst="rect">
            <a:avLst/>
          </a:prstGeom>
        </p:spPr>
      </p:pic>
    </p:spTree>
    <p:extLst>
      <p:ext uri="{BB962C8B-B14F-4D97-AF65-F5344CB8AC3E}">
        <p14:creationId xmlns:p14="http://schemas.microsoft.com/office/powerpoint/2010/main" val="7969664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FAALİYET RAPORU</a:t>
            </a:r>
          </a:p>
        </p:txBody>
      </p:sp>
      <p:sp>
        <p:nvSpPr>
          <p:cNvPr id="3" name="İçerik Yer Tutucusu 2"/>
          <p:cNvSpPr>
            <a:spLocks noGrp="1"/>
          </p:cNvSpPr>
          <p:nvPr>
            <p:ph idx="1"/>
          </p:nvPr>
        </p:nvSpPr>
        <p:spPr>
          <a:xfrm>
            <a:off x="479376" y="2780928"/>
            <a:ext cx="11233248" cy="3696072"/>
          </a:xfrm>
        </p:spPr>
        <p:txBody>
          <a:bodyPr anchor="ctr">
            <a:normAutofit/>
          </a:bodyPr>
          <a:lstStyle/>
          <a:p>
            <a:pPr algn="just">
              <a:buFont typeface="Wingdings" panose="05000000000000000000" pitchFamily="2" charset="2"/>
              <a:buChar char="§"/>
            </a:pPr>
            <a:r>
              <a:rPr lang="tr-TR" sz="2400" dirty="0">
                <a:solidFill>
                  <a:schemeClr val="accent1">
                    <a:lumMod val="50000"/>
                  </a:schemeClr>
                </a:solidFill>
                <a:latin typeface="+mj-lt"/>
              </a:rPr>
              <a:t>Birim Faaliyet </a:t>
            </a:r>
            <a:r>
              <a:rPr lang="tr-TR" sz="2400" dirty="0" smtClean="0">
                <a:solidFill>
                  <a:schemeClr val="accent1">
                    <a:lumMod val="50000"/>
                  </a:schemeClr>
                </a:solidFill>
                <a:latin typeface="+mj-lt"/>
              </a:rPr>
              <a:t>Raporu</a:t>
            </a:r>
          </a:p>
          <a:p>
            <a:pPr algn="just">
              <a:buFont typeface="Wingdings" panose="05000000000000000000" pitchFamily="2" charset="2"/>
              <a:buChar char="§"/>
            </a:pPr>
            <a:endParaRPr lang="tr-TR" sz="2400" dirty="0">
              <a:solidFill>
                <a:schemeClr val="accent1">
                  <a:lumMod val="50000"/>
                </a:schemeClr>
              </a:solidFill>
              <a:latin typeface="+mj-lt"/>
            </a:endParaRPr>
          </a:p>
          <a:p>
            <a:pPr algn="just">
              <a:buFont typeface="Wingdings" panose="05000000000000000000" pitchFamily="2" charset="2"/>
              <a:buChar char="§"/>
            </a:pPr>
            <a:r>
              <a:rPr lang="tr-TR" sz="2400" dirty="0">
                <a:solidFill>
                  <a:schemeClr val="accent1">
                    <a:lumMod val="50000"/>
                  </a:schemeClr>
                </a:solidFill>
                <a:latin typeface="+mj-lt"/>
              </a:rPr>
              <a:t>İdare Faaliyet </a:t>
            </a:r>
            <a:r>
              <a:rPr lang="tr-TR" sz="2400" dirty="0" smtClean="0">
                <a:solidFill>
                  <a:schemeClr val="accent1">
                    <a:lumMod val="50000"/>
                  </a:schemeClr>
                </a:solidFill>
                <a:latin typeface="+mj-lt"/>
              </a:rPr>
              <a:t>Raporu</a:t>
            </a:r>
          </a:p>
          <a:p>
            <a:pPr marL="0" indent="0" algn="just">
              <a:buNone/>
            </a:pPr>
            <a:endParaRPr lang="tr-TR" sz="2400" dirty="0" smtClean="0">
              <a:solidFill>
                <a:schemeClr val="accent1">
                  <a:lumMod val="50000"/>
                </a:schemeClr>
              </a:solidFill>
              <a:latin typeface="+mj-lt"/>
            </a:endParaRPr>
          </a:p>
          <a:p>
            <a:pPr algn="just">
              <a:buFont typeface="Wingdings" panose="05000000000000000000" pitchFamily="2" charset="2"/>
              <a:buChar char="§"/>
            </a:pPr>
            <a:r>
              <a:rPr lang="tr-TR" sz="2400" dirty="0">
                <a:solidFill>
                  <a:schemeClr val="accent1">
                    <a:lumMod val="50000"/>
                  </a:schemeClr>
                </a:solidFill>
                <a:latin typeface="+mj-lt"/>
              </a:rPr>
              <a:t>Mahalli idareler genel faaliyet raporu</a:t>
            </a:r>
          </a:p>
          <a:p>
            <a:pPr marL="0" indent="0" algn="just">
              <a:buNone/>
            </a:pPr>
            <a:endParaRPr lang="tr-TR" sz="2400" dirty="0">
              <a:solidFill>
                <a:schemeClr val="accent1">
                  <a:lumMod val="50000"/>
                </a:schemeClr>
              </a:solidFill>
              <a:latin typeface="+mj-lt"/>
            </a:endParaRPr>
          </a:p>
          <a:p>
            <a:pPr algn="just">
              <a:buFont typeface="Wingdings" panose="05000000000000000000" pitchFamily="2" charset="2"/>
              <a:buChar char="§"/>
            </a:pPr>
            <a:r>
              <a:rPr lang="tr-TR" sz="2400" dirty="0">
                <a:solidFill>
                  <a:schemeClr val="accent1">
                    <a:lumMod val="50000"/>
                  </a:schemeClr>
                </a:solidFill>
                <a:latin typeface="+mj-lt"/>
              </a:rPr>
              <a:t>Genel Faaliyet Raporu</a:t>
            </a:r>
          </a:p>
          <a:p>
            <a:endParaRPr lang="tr-TR" sz="2400" dirty="0">
              <a:solidFill>
                <a:schemeClr val="accent1">
                  <a:lumMod val="50000"/>
                </a:schemeClr>
              </a:solidFill>
              <a:latin typeface="+mj-lt"/>
            </a:endParaRPr>
          </a:p>
        </p:txBody>
      </p:sp>
    </p:spTree>
    <p:extLst>
      <p:ext uri="{BB962C8B-B14F-4D97-AF65-F5344CB8AC3E}">
        <p14:creationId xmlns:p14="http://schemas.microsoft.com/office/powerpoint/2010/main" val="34425939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fontScale="90000"/>
          </a:bodyPr>
          <a:lstStyle/>
          <a:p>
            <a:pPr algn="ctr"/>
            <a:r>
              <a:rPr lang="tr-TR" sz="4400" dirty="0"/>
              <a:t>BİRİM FAALİYET RAPORU</a:t>
            </a:r>
            <a:endParaRPr lang="tr-TR" dirty="0"/>
          </a:p>
        </p:txBody>
      </p:sp>
      <p:sp>
        <p:nvSpPr>
          <p:cNvPr id="3" name="İçerik Yer Tutucusu 2"/>
          <p:cNvSpPr>
            <a:spLocks noGrp="1"/>
          </p:cNvSpPr>
          <p:nvPr>
            <p:ph idx="1"/>
          </p:nvPr>
        </p:nvSpPr>
        <p:spPr>
          <a:xfrm>
            <a:off x="479376" y="1988840"/>
            <a:ext cx="11233248" cy="4565104"/>
          </a:xfrm>
        </p:spPr>
        <p:txBody>
          <a:bodyPr anchor="ctr">
            <a:normAutofit/>
          </a:bodyPr>
          <a:lstStyle/>
          <a:p>
            <a:pPr algn="just">
              <a:buFont typeface="Wingdings" panose="05000000000000000000" pitchFamily="2" charset="2"/>
              <a:buChar char="§"/>
            </a:pPr>
            <a:r>
              <a:rPr lang="tr-TR" sz="2400" dirty="0" smtClean="0">
                <a:solidFill>
                  <a:schemeClr val="accent1">
                    <a:lumMod val="50000"/>
                  </a:schemeClr>
                </a:solidFill>
                <a:latin typeface="+mj-lt"/>
              </a:rPr>
              <a:t>Birim </a:t>
            </a:r>
            <a:r>
              <a:rPr lang="tr-TR" sz="2400" dirty="0">
                <a:solidFill>
                  <a:schemeClr val="accent1">
                    <a:lumMod val="50000"/>
                  </a:schemeClr>
                </a:solidFill>
                <a:latin typeface="+mj-lt"/>
              </a:rPr>
              <a:t>faaliyet raporu; genel bütçe kapsamındaki kamu idareleri, özel bütçeli idareler, sosyal güvenlik kurumları ve mahalli idarelerin bütçelerinde kendisine ödenek tahsis edilen harcama yetkilileri tarafından hazırlanır. </a:t>
            </a:r>
          </a:p>
          <a:p>
            <a:pPr algn="just">
              <a:buFont typeface="Wingdings" panose="05000000000000000000" pitchFamily="2" charset="2"/>
              <a:buChar char="§"/>
            </a:pPr>
            <a:r>
              <a:rPr lang="tr-TR" sz="2400" dirty="0">
                <a:solidFill>
                  <a:schemeClr val="accent1">
                    <a:lumMod val="50000"/>
                  </a:schemeClr>
                </a:solidFill>
                <a:latin typeface="+mj-lt"/>
              </a:rPr>
              <a:t>Genel bütçe kapsamındaki kamu idareleri, özel bütçeli idareler ve sosyal güvenlik kurumlarının ilgili mali yıla ilişkin birim faaliyet raporları harcama yetkilileri tarafından izleyen mali yılın en geç </a:t>
            </a:r>
            <a:r>
              <a:rPr lang="tr-TR" sz="2400" dirty="0" smtClean="0">
                <a:solidFill>
                  <a:srgbClr val="FF0000"/>
                </a:solidFill>
                <a:latin typeface="+mj-lt"/>
              </a:rPr>
              <a:t>Ocak </a:t>
            </a:r>
            <a:r>
              <a:rPr lang="tr-TR" sz="2400" dirty="0">
                <a:solidFill>
                  <a:srgbClr val="FF0000"/>
                </a:solidFill>
                <a:latin typeface="+mj-lt"/>
              </a:rPr>
              <a:t>ayı sonuna kadar </a:t>
            </a:r>
            <a:r>
              <a:rPr lang="tr-TR" sz="2400" dirty="0">
                <a:solidFill>
                  <a:schemeClr val="accent1">
                    <a:lumMod val="50000"/>
                  </a:schemeClr>
                </a:solidFill>
                <a:latin typeface="+mj-lt"/>
              </a:rPr>
              <a:t>üst yöneticiye sunulur. </a:t>
            </a:r>
          </a:p>
        </p:txBody>
      </p:sp>
    </p:spTree>
    <p:extLst>
      <p:ext uri="{BB962C8B-B14F-4D97-AF65-F5344CB8AC3E}">
        <p14:creationId xmlns:p14="http://schemas.microsoft.com/office/powerpoint/2010/main" val="39816060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sz="4400" dirty="0"/>
              <a:t>İDARE FAALİYET RAPORU</a:t>
            </a:r>
          </a:p>
        </p:txBody>
      </p:sp>
      <p:sp>
        <p:nvSpPr>
          <p:cNvPr id="3" name="İçerik Yer Tutucusu 2"/>
          <p:cNvSpPr>
            <a:spLocks noGrp="1"/>
          </p:cNvSpPr>
          <p:nvPr>
            <p:ph idx="1"/>
          </p:nvPr>
        </p:nvSpPr>
        <p:spPr>
          <a:xfrm>
            <a:off x="479376" y="2204864"/>
            <a:ext cx="11233248" cy="3960440"/>
          </a:xfrm>
        </p:spPr>
        <p:txBody>
          <a:bodyPr anchor="ctr">
            <a:normAutofit/>
          </a:bodyPr>
          <a:lstStyle/>
          <a:p>
            <a:pPr algn="just">
              <a:buFont typeface="Wingdings" panose="05000000000000000000" pitchFamily="2" charset="2"/>
              <a:buChar char="§"/>
            </a:pPr>
            <a:r>
              <a:rPr lang="tr-TR" sz="2400" dirty="0" smtClean="0">
                <a:solidFill>
                  <a:schemeClr val="accent1">
                    <a:lumMod val="50000"/>
                  </a:schemeClr>
                </a:solidFill>
                <a:latin typeface="+mj-lt"/>
              </a:rPr>
              <a:t>İdare </a:t>
            </a:r>
            <a:r>
              <a:rPr lang="tr-TR" sz="2400" dirty="0">
                <a:solidFill>
                  <a:schemeClr val="accent1">
                    <a:lumMod val="50000"/>
                  </a:schemeClr>
                </a:solidFill>
                <a:latin typeface="+mj-lt"/>
              </a:rPr>
              <a:t>faaliyet raporu, birim faaliyet raporları esas alınarak, idarenin faaliyet sonuçlarını gösterecek şekilde üst yönetici tarafından hazırlanır. </a:t>
            </a:r>
            <a:endParaRPr lang="tr-TR" sz="2400" dirty="0" smtClean="0">
              <a:solidFill>
                <a:schemeClr val="accent1">
                  <a:lumMod val="50000"/>
                </a:schemeClr>
              </a:solidFill>
              <a:latin typeface="+mj-lt"/>
            </a:endParaRPr>
          </a:p>
          <a:p>
            <a:pPr algn="just">
              <a:buFont typeface="Wingdings" panose="05000000000000000000" pitchFamily="2" charset="2"/>
              <a:buChar char="§"/>
            </a:pPr>
            <a:r>
              <a:rPr lang="tr-TR" sz="2400" dirty="0" smtClean="0">
                <a:solidFill>
                  <a:schemeClr val="accent1">
                    <a:lumMod val="50000"/>
                  </a:schemeClr>
                </a:solidFill>
                <a:latin typeface="+mj-lt"/>
              </a:rPr>
              <a:t>Genel </a:t>
            </a:r>
            <a:r>
              <a:rPr lang="tr-TR" sz="2400" dirty="0">
                <a:solidFill>
                  <a:schemeClr val="accent1">
                    <a:lumMod val="50000"/>
                  </a:schemeClr>
                </a:solidFill>
                <a:latin typeface="+mj-lt"/>
              </a:rPr>
              <a:t>bütçe kapsamındaki kamu idareleri, özel bütçeli idareler ile sosyal güvenlik kurumlarının ilgili mali yıla ilişkin idare faaliyet raporları üst yöneticileri tarafından izleyen mali yılın en geç </a:t>
            </a:r>
            <a:r>
              <a:rPr lang="tr-TR" sz="2400" dirty="0" smtClean="0">
                <a:solidFill>
                  <a:schemeClr val="accent1">
                    <a:lumMod val="50000"/>
                  </a:schemeClr>
                </a:solidFill>
                <a:latin typeface="+mj-lt"/>
              </a:rPr>
              <a:t>Şubat </a:t>
            </a:r>
            <a:r>
              <a:rPr lang="tr-TR" sz="2400" dirty="0">
                <a:solidFill>
                  <a:schemeClr val="accent1">
                    <a:lumMod val="50000"/>
                  </a:schemeClr>
                </a:solidFill>
                <a:latin typeface="+mj-lt"/>
              </a:rPr>
              <a:t>ayı sonuna kadar kamuoyuna açıklanır. </a:t>
            </a:r>
            <a:endParaRPr lang="tr-TR" sz="2400" dirty="0" smtClean="0">
              <a:solidFill>
                <a:schemeClr val="accent1">
                  <a:lumMod val="50000"/>
                </a:schemeClr>
              </a:solidFill>
              <a:latin typeface="+mj-lt"/>
            </a:endParaRPr>
          </a:p>
          <a:p>
            <a:pPr algn="just">
              <a:buFont typeface="Wingdings" panose="05000000000000000000" pitchFamily="2" charset="2"/>
              <a:buChar char="§"/>
            </a:pPr>
            <a:r>
              <a:rPr lang="tr-TR" sz="2400" dirty="0" smtClean="0">
                <a:solidFill>
                  <a:schemeClr val="accent1">
                    <a:lumMod val="50000"/>
                  </a:schemeClr>
                </a:solidFill>
                <a:latin typeface="+mj-lt"/>
              </a:rPr>
              <a:t>Bu </a:t>
            </a:r>
            <a:r>
              <a:rPr lang="tr-TR" sz="2400" dirty="0">
                <a:solidFill>
                  <a:schemeClr val="accent1">
                    <a:lumMod val="50000"/>
                  </a:schemeClr>
                </a:solidFill>
                <a:latin typeface="+mj-lt"/>
              </a:rPr>
              <a:t>raporların birer örneği aynı süre içerisinde </a:t>
            </a:r>
            <a:r>
              <a:rPr lang="tr-TR" sz="2400" dirty="0" smtClean="0">
                <a:solidFill>
                  <a:schemeClr val="accent1">
                    <a:lumMod val="50000"/>
                  </a:schemeClr>
                </a:solidFill>
                <a:latin typeface="+mj-lt"/>
              </a:rPr>
              <a:t>Sayıştay’a </a:t>
            </a:r>
            <a:r>
              <a:rPr lang="tr-TR" sz="2400" dirty="0">
                <a:solidFill>
                  <a:schemeClr val="accent1">
                    <a:lumMod val="50000"/>
                  </a:schemeClr>
                </a:solidFill>
                <a:latin typeface="+mj-lt"/>
              </a:rPr>
              <a:t>ve Bakanlığa gönderilir. </a:t>
            </a:r>
          </a:p>
        </p:txBody>
      </p:sp>
    </p:spTree>
    <p:extLst>
      <p:ext uri="{BB962C8B-B14F-4D97-AF65-F5344CB8AC3E}">
        <p14:creationId xmlns:p14="http://schemas.microsoft.com/office/powerpoint/2010/main" val="28090148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GENEL FAALİYET RAPORU</a:t>
            </a:r>
            <a:endParaRPr lang="tr-TR" dirty="0"/>
          </a:p>
        </p:txBody>
      </p:sp>
      <p:sp>
        <p:nvSpPr>
          <p:cNvPr id="3" name="İçerik Yer Tutucusu 2"/>
          <p:cNvSpPr>
            <a:spLocks noGrp="1"/>
          </p:cNvSpPr>
          <p:nvPr>
            <p:ph idx="1"/>
          </p:nvPr>
        </p:nvSpPr>
        <p:spPr>
          <a:xfrm>
            <a:off x="479376" y="2204864"/>
            <a:ext cx="11233248" cy="4493096"/>
          </a:xfrm>
        </p:spPr>
        <p:txBody>
          <a:bodyPr anchor="ctr">
            <a:normAutofit/>
          </a:bodyPr>
          <a:lstStyle/>
          <a:p>
            <a:pPr algn="just">
              <a:buFont typeface="Wingdings" panose="05000000000000000000" pitchFamily="2" charset="2"/>
              <a:buChar char="§"/>
            </a:pPr>
            <a:r>
              <a:rPr lang="tr-TR" sz="2400" dirty="0">
                <a:solidFill>
                  <a:schemeClr val="accent1">
                    <a:lumMod val="50000"/>
                  </a:schemeClr>
                </a:solidFill>
                <a:latin typeface="+mj-lt"/>
              </a:rPr>
              <a:t>Genel faaliyet raporu, merkezi yönetim kapsamındaki idarelerin ve sosyal güvenlik kurumlarının bir mali yıldaki faaliyet sonuçlarını gösterecek şekilde Bakanlık tarafından hazırlanır</a:t>
            </a:r>
            <a:r>
              <a:rPr lang="tr-TR" sz="2400" dirty="0" smtClean="0">
                <a:solidFill>
                  <a:schemeClr val="accent1">
                    <a:lumMod val="50000"/>
                  </a:schemeClr>
                </a:solidFill>
                <a:latin typeface="+mj-lt"/>
              </a:rPr>
              <a:t>. </a:t>
            </a:r>
            <a:endParaRPr lang="tr-TR" sz="2400" dirty="0">
              <a:solidFill>
                <a:schemeClr val="accent1">
                  <a:lumMod val="50000"/>
                </a:schemeClr>
              </a:solidFill>
              <a:latin typeface="+mj-lt"/>
            </a:endParaRPr>
          </a:p>
          <a:p>
            <a:pPr algn="just">
              <a:buFont typeface="Wingdings" panose="05000000000000000000" pitchFamily="2" charset="2"/>
              <a:buChar char="§"/>
            </a:pPr>
            <a:r>
              <a:rPr lang="tr-TR" sz="2400" dirty="0">
                <a:solidFill>
                  <a:schemeClr val="accent1">
                    <a:lumMod val="50000"/>
                  </a:schemeClr>
                </a:solidFill>
                <a:latin typeface="+mj-lt"/>
              </a:rPr>
              <a:t>Genel faaliyet raporu Bakanlık tarafından izleyen mali yılın Haziran ayı sonuna kadar kamuoyuna açıklanır ve aynı süre içinde </a:t>
            </a:r>
            <a:r>
              <a:rPr lang="tr-TR" sz="2400" dirty="0" err="1">
                <a:solidFill>
                  <a:schemeClr val="accent1">
                    <a:lumMod val="50000"/>
                  </a:schemeClr>
                </a:solidFill>
                <a:latin typeface="+mj-lt"/>
              </a:rPr>
              <a:t>Sayıştaya</a:t>
            </a:r>
            <a:r>
              <a:rPr lang="tr-TR" sz="2400" dirty="0">
                <a:solidFill>
                  <a:schemeClr val="accent1">
                    <a:lumMod val="50000"/>
                  </a:schemeClr>
                </a:solidFill>
                <a:latin typeface="+mj-lt"/>
              </a:rPr>
              <a:t> gönderilir.</a:t>
            </a:r>
          </a:p>
        </p:txBody>
      </p:sp>
    </p:spTree>
    <p:extLst>
      <p:ext uri="{BB962C8B-B14F-4D97-AF65-F5344CB8AC3E}">
        <p14:creationId xmlns:p14="http://schemas.microsoft.com/office/powerpoint/2010/main" val="6179866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SÜRECİN DEVAMI</a:t>
            </a:r>
            <a:endParaRPr lang="tr-TR" dirty="0"/>
          </a:p>
        </p:txBody>
      </p:sp>
      <p:sp>
        <p:nvSpPr>
          <p:cNvPr id="3" name="İçerik Yer Tutucusu 2"/>
          <p:cNvSpPr>
            <a:spLocks noGrp="1"/>
          </p:cNvSpPr>
          <p:nvPr>
            <p:ph idx="1"/>
          </p:nvPr>
        </p:nvSpPr>
        <p:spPr>
          <a:xfrm>
            <a:off x="479376" y="2204864"/>
            <a:ext cx="11233248" cy="3989040"/>
          </a:xfrm>
        </p:spPr>
        <p:txBody>
          <a:bodyPr anchor="ctr">
            <a:noAutofit/>
          </a:bodyPr>
          <a:lstStyle/>
          <a:p>
            <a:pPr algn="just">
              <a:buFont typeface="Wingdings" panose="05000000000000000000" pitchFamily="2" charset="2"/>
              <a:buChar char="§"/>
            </a:pPr>
            <a:r>
              <a:rPr lang="tr-TR" sz="2400" dirty="0" smtClean="0">
                <a:solidFill>
                  <a:schemeClr val="accent1">
                    <a:lumMod val="50000"/>
                  </a:schemeClr>
                </a:solidFill>
                <a:latin typeface="+mj-lt"/>
              </a:rPr>
              <a:t>Mahalli </a:t>
            </a:r>
            <a:r>
              <a:rPr lang="tr-TR" sz="2400" dirty="0">
                <a:solidFill>
                  <a:schemeClr val="accent1">
                    <a:lumMod val="50000"/>
                  </a:schemeClr>
                </a:solidFill>
                <a:latin typeface="+mj-lt"/>
              </a:rPr>
              <a:t>idarelerin faaliyet raporları hariç olmak üzere idare faaliyet raporları, mahalli idareler genel faaliyet raporu ve genel faaliyet raporu, dış denetim sonuçlarını dikkate alarak görüşlerini de belirtmek suretiyle Sayıştay tarafından genel uygunluk bildirimi ile birlikte Türkiye Büyük Millet Meclisine sunulur. </a:t>
            </a:r>
          </a:p>
        </p:txBody>
      </p:sp>
    </p:spTree>
    <p:extLst>
      <p:ext uri="{BB962C8B-B14F-4D97-AF65-F5344CB8AC3E}">
        <p14:creationId xmlns:p14="http://schemas.microsoft.com/office/powerpoint/2010/main" val="31464685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9376" y="1268760"/>
            <a:ext cx="11233248" cy="5640288"/>
          </a:xfrm>
        </p:spPr>
        <p:txBody>
          <a:bodyPr anchor="ctr">
            <a:normAutofit/>
          </a:bodyPr>
          <a:lstStyle/>
          <a:p>
            <a:pPr algn="just">
              <a:buFont typeface="Wingdings" panose="05000000000000000000" pitchFamily="2" charset="2"/>
              <a:buChar char="§"/>
            </a:pPr>
            <a:r>
              <a:rPr lang="tr-TR" sz="2400" dirty="0">
                <a:solidFill>
                  <a:schemeClr val="accent1">
                    <a:lumMod val="50000"/>
                  </a:schemeClr>
                </a:solidFill>
                <a:latin typeface="+mj-lt"/>
              </a:rPr>
              <a:t>Türkiye Büyük Millet Meclisine sunulan bu raporlar ile genel uygunluk bildirimi komisyonlarda öncelikle görüşülür.</a:t>
            </a:r>
          </a:p>
          <a:p>
            <a:pPr algn="just">
              <a:buFont typeface="Wingdings" panose="05000000000000000000" pitchFamily="2" charset="2"/>
              <a:buChar char="§"/>
            </a:pPr>
            <a:r>
              <a:rPr lang="tr-TR" sz="2400" dirty="0">
                <a:solidFill>
                  <a:schemeClr val="accent1">
                    <a:lumMod val="50000"/>
                  </a:schemeClr>
                </a:solidFill>
                <a:latin typeface="+mj-lt"/>
              </a:rPr>
              <a:t>Türkiye Büyük Millet Meclisinde, Sayıştay tarafından sunulan raporlar ve değerlendirmeler çerçevesinde, kamu kaynağının elde edilmesi ve kullanılmasına ilişkin olarak kamu idarelerinin yönetim ve hesap verme sorumlulukları görüşülür. Bu görüşmelere üst yönetici veya görevlendireceği yardımcısının ilgili bakanla birlikte katılması zorunludur. </a:t>
            </a:r>
          </a:p>
          <a:p>
            <a:endParaRPr lang="tr-TR" sz="2400" dirty="0">
              <a:solidFill>
                <a:schemeClr val="accent1">
                  <a:lumMod val="50000"/>
                </a:schemeClr>
              </a:solidFill>
              <a:latin typeface="+mj-lt"/>
            </a:endParaRPr>
          </a:p>
        </p:txBody>
      </p:sp>
    </p:spTree>
    <p:extLst>
      <p:ext uri="{BB962C8B-B14F-4D97-AF65-F5344CB8AC3E}">
        <p14:creationId xmlns:p14="http://schemas.microsoft.com/office/powerpoint/2010/main" val="34993361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9376" y="1094363"/>
            <a:ext cx="11233248" cy="5784304"/>
          </a:xfrm>
        </p:spPr>
        <p:txBody>
          <a:bodyPr anchor="ctr">
            <a:normAutofit/>
          </a:bodyPr>
          <a:lstStyle/>
          <a:p>
            <a:pPr algn="just"/>
            <a:r>
              <a:rPr lang="tr-TR" sz="2400" dirty="0">
                <a:solidFill>
                  <a:schemeClr val="accent1">
                    <a:lumMod val="50000"/>
                  </a:schemeClr>
                </a:solidFill>
                <a:latin typeface="+mj-lt"/>
              </a:rPr>
              <a:t>Merkezi yönetim kapsamındaki idarelerin ve sosyal güvenlik kurumlarının idare faaliyet raporları, genel faaliyet raporu, dış denetim genel değerlendirme raporu ve kesin hesap kanun tasarısı ile merkezi yönetim bütçe kanunu tasarısı birlikte görüşülür.</a:t>
            </a:r>
          </a:p>
          <a:p>
            <a:endParaRPr lang="tr-TR" sz="2400" dirty="0">
              <a:solidFill>
                <a:schemeClr val="accent1">
                  <a:lumMod val="50000"/>
                </a:schemeClr>
              </a:solidFill>
              <a:latin typeface="+mj-lt"/>
            </a:endParaRPr>
          </a:p>
        </p:txBody>
      </p:sp>
    </p:spTree>
    <p:extLst>
      <p:ext uri="{BB962C8B-B14F-4D97-AF65-F5344CB8AC3E}">
        <p14:creationId xmlns:p14="http://schemas.microsoft.com/office/powerpoint/2010/main" val="30735309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RAPORLAMA İLKELERİ</a:t>
            </a:r>
          </a:p>
        </p:txBody>
      </p:sp>
      <p:sp>
        <p:nvSpPr>
          <p:cNvPr id="4" name="Metin Yer Tutucusu 3"/>
          <p:cNvSpPr>
            <a:spLocks noGrp="1"/>
          </p:cNvSpPr>
          <p:nvPr>
            <p:ph type="body" sz="half" idx="13"/>
          </p:nvPr>
        </p:nvSpPr>
        <p:spPr/>
        <p:txBody>
          <a:bodyPr/>
          <a:lstStyle/>
          <a:p>
            <a:endParaRPr lang="tr-TR"/>
          </a:p>
        </p:txBody>
      </p:sp>
      <p:sp>
        <p:nvSpPr>
          <p:cNvPr id="3" name="Metin Yer Tutucusu 2"/>
          <p:cNvSpPr>
            <a:spLocks noGrp="1"/>
          </p:cNvSpPr>
          <p:nvPr>
            <p:ph type="body" sz="half" idx="2"/>
          </p:nvPr>
        </p:nvSpPr>
        <p:spPr/>
        <p:txBody>
          <a:bodyPr/>
          <a:lstStyle/>
          <a:p>
            <a:endParaRPr lang="tr-TR"/>
          </a:p>
        </p:txBody>
      </p:sp>
    </p:spTree>
    <p:extLst>
      <p:ext uri="{BB962C8B-B14F-4D97-AF65-F5344CB8AC3E}">
        <p14:creationId xmlns:p14="http://schemas.microsoft.com/office/powerpoint/2010/main" val="24367213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SORUMLULUK İLKESİ</a:t>
            </a:r>
            <a:endParaRPr lang="tr-TR" dirty="0"/>
          </a:p>
        </p:txBody>
      </p:sp>
      <p:sp>
        <p:nvSpPr>
          <p:cNvPr id="3" name="İçerik Yer Tutucusu 2"/>
          <p:cNvSpPr>
            <a:spLocks noGrp="1"/>
          </p:cNvSpPr>
          <p:nvPr>
            <p:ph idx="1"/>
          </p:nvPr>
        </p:nvSpPr>
        <p:spPr>
          <a:xfrm>
            <a:off x="479376" y="1600200"/>
            <a:ext cx="11233248" cy="3989040"/>
          </a:xfrm>
        </p:spPr>
        <p:txBody>
          <a:bodyPr anchor="ctr">
            <a:normAutofit/>
          </a:bodyPr>
          <a:lstStyle/>
          <a:p>
            <a:pPr marL="0" indent="0" algn="just">
              <a:buNone/>
            </a:pPr>
            <a:r>
              <a:rPr lang="tr-TR" sz="2400" dirty="0">
                <a:solidFill>
                  <a:schemeClr val="accent1">
                    <a:lumMod val="50000"/>
                  </a:schemeClr>
                </a:solidFill>
                <a:latin typeface="+mj-lt"/>
              </a:rPr>
              <a:t>Faaliyet raporları mali saydamlık ve hesap verme sorumluluğunu sağlayacak şekilde hazırlanır. </a:t>
            </a:r>
          </a:p>
        </p:txBody>
      </p:sp>
    </p:spTree>
    <p:extLst>
      <p:ext uri="{BB962C8B-B14F-4D97-AF65-F5344CB8AC3E}">
        <p14:creationId xmlns:p14="http://schemas.microsoft.com/office/powerpoint/2010/main" val="35475861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smtClean="0"/>
              <a:t>DOĞRULUK VE TARAFSIZLIK İLKESİ</a:t>
            </a:r>
            <a:endParaRPr lang="tr-TR" dirty="0"/>
          </a:p>
        </p:txBody>
      </p:sp>
      <p:sp>
        <p:nvSpPr>
          <p:cNvPr id="3" name="İçerik Yer Tutucusu 2"/>
          <p:cNvSpPr>
            <a:spLocks noGrp="1"/>
          </p:cNvSpPr>
          <p:nvPr>
            <p:ph idx="1"/>
          </p:nvPr>
        </p:nvSpPr>
        <p:spPr>
          <a:xfrm>
            <a:off x="479376" y="1600200"/>
            <a:ext cx="11233248" cy="4061048"/>
          </a:xfrm>
        </p:spPr>
        <p:txBody>
          <a:bodyPr anchor="ctr">
            <a:normAutofit/>
          </a:bodyPr>
          <a:lstStyle/>
          <a:p>
            <a:pPr marL="0" indent="0" algn="just">
              <a:buNone/>
            </a:pPr>
            <a:r>
              <a:rPr lang="tr-TR" sz="2400" dirty="0">
                <a:solidFill>
                  <a:schemeClr val="accent1">
                    <a:lumMod val="50000"/>
                  </a:schemeClr>
                </a:solidFill>
                <a:latin typeface="+mj-lt"/>
              </a:rPr>
              <a:t>Faaliyet raporlarında yer alan bilgilerin doğru, güvenilir, önyargısız ve tarafsız olması zorunludur</a:t>
            </a:r>
          </a:p>
        </p:txBody>
      </p:sp>
    </p:spTree>
    <p:extLst>
      <p:ext uri="{BB962C8B-B14F-4D97-AF65-F5344CB8AC3E}">
        <p14:creationId xmlns:p14="http://schemas.microsoft.com/office/powerpoint/2010/main" val="870892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1384" y="2603500"/>
            <a:ext cx="11233248" cy="3416300"/>
          </a:xfrm>
        </p:spPr>
        <p:txBody>
          <a:bodyPr>
            <a:noAutofit/>
          </a:bodyPr>
          <a:lstStyle/>
          <a:p>
            <a:pPr algn="just">
              <a:lnSpc>
                <a:spcPct val="200000"/>
              </a:lnSpc>
              <a:buFont typeface="Wingdings" panose="05000000000000000000" pitchFamily="2" charset="2"/>
              <a:buChar char="§"/>
            </a:pPr>
            <a:r>
              <a:rPr lang="tr-TR" sz="2400" dirty="0" smtClean="0">
                <a:solidFill>
                  <a:schemeClr val="accent1">
                    <a:lumMod val="50000"/>
                  </a:schemeClr>
                </a:solidFill>
                <a:latin typeface="+mj-lt"/>
              </a:rPr>
              <a:t>5 yılı kapsayan </a:t>
            </a:r>
            <a:r>
              <a:rPr lang="tr-TR" sz="2400" dirty="0" smtClean="0">
                <a:solidFill>
                  <a:srgbClr val="FF0000"/>
                </a:solidFill>
                <a:latin typeface="+mj-lt"/>
              </a:rPr>
              <a:t>stratejik plan</a:t>
            </a:r>
          </a:p>
          <a:p>
            <a:pPr algn="just">
              <a:lnSpc>
                <a:spcPct val="200000"/>
              </a:lnSpc>
              <a:buFont typeface="Wingdings" panose="05000000000000000000" pitchFamily="2" charset="2"/>
              <a:buChar char="§"/>
            </a:pPr>
            <a:r>
              <a:rPr lang="tr-TR" sz="2400" dirty="0" smtClean="0">
                <a:solidFill>
                  <a:schemeClr val="accent1">
                    <a:lumMod val="50000"/>
                  </a:schemeClr>
                </a:solidFill>
                <a:latin typeface="+mj-lt"/>
              </a:rPr>
              <a:t>Stratejik planı esas alarak yıllık </a:t>
            </a:r>
            <a:r>
              <a:rPr lang="tr-TR" sz="2400" dirty="0" smtClean="0">
                <a:solidFill>
                  <a:srgbClr val="FF0000"/>
                </a:solidFill>
                <a:latin typeface="+mj-lt"/>
              </a:rPr>
              <a:t>performans programı</a:t>
            </a:r>
          </a:p>
          <a:p>
            <a:pPr algn="just">
              <a:lnSpc>
                <a:spcPct val="200000"/>
              </a:lnSpc>
              <a:buFont typeface="Wingdings" panose="05000000000000000000" pitchFamily="2" charset="2"/>
              <a:buChar char="§"/>
            </a:pPr>
            <a:r>
              <a:rPr lang="tr-TR" sz="2400" dirty="0" smtClean="0">
                <a:solidFill>
                  <a:schemeClr val="accent1">
                    <a:lumMod val="50000"/>
                  </a:schemeClr>
                </a:solidFill>
                <a:latin typeface="+mj-lt"/>
              </a:rPr>
              <a:t>Performans programına dayanarak yıllık </a:t>
            </a:r>
            <a:r>
              <a:rPr lang="tr-TR" sz="2400" dirty="0" smtClean="0">
                <a:solidFill>
                  <a:srgbClr val="FF0000"/>
                </a:solidFill>
                <a:latin typeface="+mj-lt"/>
              </a:rPr>
              <a:t>bütçe</a:t>
            </a:r>
          </a:p>
          <a:p>
            <a:pPr algn="just">
              <a:lnSpc>
                <a:spcPct val="200000"/>
              </a:lnSpc>
              <a:buFont typeface="Wingdings" panose="05000000000000000000" pitchFamily="2" charset="2"/>
              <a:buChar char="§"/>
            </a:pPr>
            <a:r>
              <a:rPr lang="tr-TR" sz="2400" dirty="0" smtClean="0">
                <a:solidFill>
                  <a:schemeClr val="accent1">
                    <a:lumMod val="50000"/>
                  </a:schemeClr>
                </a:solidFill>
                <a:latin typeface="+mj-lt"/>
              </a:rPr>
              <a:t>Hesap verme sorumluluğu çerçevesinde </a:t>
            </a:r>
            <a:r>
              <a:rPr lang="tr-TR" sz="2400" dirty="0" smtClean="0">
                <a:solidFill>
                  <a:srgbClr val="FF0000"/>
                </a:solidFill>
                <a:latin typeface="+mj-lt"/>
              </a:rPr>
              <a:t>faaliyet raporu</a:t>
            </a:r>
            <a:endParaRPr lang="tr-TR" sz="2400" dirty="0">
              <a:solidFill>
                <a:srgbClr val="FF0000"/>
              </a:solidFill>
              <a:latin typeface="+mj-lt"/>
            </a:endParaRPr>
          </a:p>
        </p:txBody>
      </p:sp>
      <p:sp>
        <p:nvSpPr>
          <p:cNvPr id="4" name="Başlık 1"/>
          <p:cNvSpPr>
            <a:spLocks noGrp="1"/>
          </p:cNvSpPr>
          <p:nvPr>
            <p:ph type="title"/>
          </p:nvPr>
        </p:nvSpPr>
        <p:spPr>
          <a:xfrm>
            <a:off x="1154954" y="973668"/>
            <a:ext cx="8761413" cy="706964"/>
          </a:xfrm>
        </p:spPr>
        <p:txBody>
          <a:bodyPr/>
          <a:lstStyle/>
          <a:p>
            <a:pPr algn="ctr"/>
            <a:r>
              <a:rPr lang="tr-TR" dirty="0" smtClean="0"/>
              <a:t>BİZ NE YAPIYORUZ?</a:t>
            </a:r>
            <a:endParaRPr lang="tr-TR" dirty="0"/>
          </a:p>
        </p:txBody>
      </p:sp>
    </p:spTree>
    <p:extLst>
      <p:ext uri="{BB962C8B-B14F-4D97-AF65-F5344CB8AC3E}">
        <p14:creationId xmlns:p14="http://schemas.microsoft.com/office/powerpoint/2010/main" val="10183328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AÇIKLIK İLKESİ</a:t>
            </a:r>
            <a:endParaRPr lang="tr-TR" dirty="0"/>
          </a:p>
        </p:txBody>
      </p:sp>
      <p:sp>
        <p:nvSpPr>
          <p:cNvPr id="3" name="İçerik Yer Tutucusu 2"/>
          <p:cNvSpPr>
            <a:spLocks noGrp="1"/>
          </p:cNvSpPr>
          <p:nvPr>
            <p:ph idx="1"/>
          </p:nvPr>
        </p:nvSpPr>
        <p:spPr>
          <a:xfrm>
            <a:off x="479376" y="1600200"/>
            <a:ext cx="11233248" cy="4061048"/>
          </a:xfrm>
        </p:spPr>
        <p:txBody>
          <a:bodyPr anchor="ctr">
            <a:normAutofit/>
          </a:bodyPr>
          <a:lstStyle/>
          <a:p>
            <a:pPr algn="just">
              <a:buFont typeface="Wingdings" panose="05000000000000000000" pitchFamily="2" charset="2"/>
              <a:buChar char="§"/>
            </a:pPr>
            <a:r>
              <a:rPr lang="tr-TR" sz="2400" dirty="0" smtClean="0">
                <a:solidFill>
                  <a:schemeClr val="accent1">
                    <a:lumMod val="50000"/>
                  </a:schemeClr>
                </a:solidFill>
                <a:latin typeface="+mj-lt"/>
              </a:rPr>
              <a:t>Faaliyet raporları, ilgili tarafların ve kamuoyunun bilgi sahibi olmasını sağlamak üzere açık, anlaşılır ve sade bir dil kullanılarak hazırlanır. </a:t>
            </a:r>
          </a:p>
          <a:p>
            <a:pPr algn="just">
              <a:buFont typeface="Wingdings" panose="05000000000000000000" pitchFamily="2" charset="2"/>
              <a:buChar char="§"/>
            </a:pPr>
            <a:r>
              <a:rPr lang="tr-TR" sz="2400" dirty="0" smtClean="0">
                <a:solidFill>
                  <a:schemeClr val="accent1">
                    <a:lumMod val="50000"/>
                  </a:schemeClr>
                </a:solidFill>
                <a:latin typeface="+mj-lt"/>
              </a:rPr>
              <a:t>Raporlarda teknik terim ve kısaltmaların kullanılması durumunda bunlar ayrıca tanımlanır.</a:t>
            </a:r>
            <a:endParaRPr lang="tr-TR" sz="2400" dirty="0">
              <a:solidFill>
                <a:schemeClr val="accent1">
                  <a:lumMod val="50000"/>
                </a:schemeClr>
              </a:solidFill>
              <a:latin typeface="+mj-lt"/>
            </a:endParaRPr>
          </a:p>
        </p:txBody>
      </p:sp>
    </p:spTree>
    <p:extLst>
      <p:ext uri="{BB962C8B-B14F-4D97-AF65-F5344CB8AC3E}">
        <p14:creationId xmlns:p14="http://schemas.microsoft.com/office/powerpoint/2010/main" val="9825809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TAM AÇIKLAMA İLKESİ</a:t>
            </a:r>
            <a:endParaRPr lang="tr-TR" dirty="0"/>
          </a:p>
        </p:txBody>
      </p:sp>
      <p:sp>
        <p:nvSpPr>
          <p:cNvPr id="3" name="İçerik Yer Tutucusu 2"/>
          <p:cNvSpPr>
            <a:spLocks noGrp="1"/>
          </p:cNvSpPr>
          <p:nvPr>
            <p:ph idx="1"/>
          </p:nvPr>
        </p:nvSpPr>
        <p:spPr>
          <a:xfrm>
            <a:off x="479376" y="1916832"/>
            <a:ext cx="11233248" cy="3701008"/>
          </a:xfrm>
        </p:spPr>
        <p:txBody>
          <a:bodyPr anchor="ctr">
            <a:normAutofit/>
          </a:bodyPr>
          <a:lstStyle/>
          <a:p>
            <a:pPr algn="just">
              <a:buFont typeface="Wingdings" panose="05000000000000000000" pitchFamily="2" charset="2"/>
              <a:buChar char="§"/>
            </a:pPr>
            <a:r>
              <a:rPr lang="tr-TR" sz="2400" dirty="0">
                <a:solidFill>
                  <a:schemeClr val="accent1">
                    <a:lumMod val="50000"/>
                  </a:schemeClr>
                </a:solidFill>
                <a:latin typeface="+mj-lt"/>
              </a:rPr>
              <a:t>Faaliyet raporlarında yer alan bilgilerin eksiksiz olması, faaliyet sonuçlarını tüm yönleriyle açıklaması gerekir. </a:t>
            </a:r>
          </a:p>
          <a:p>
            <a:pPr algn="just">
              <a:buFont typeface="Wingdings" panose="05000000000000000000" pitchFamily="2" charset="2"/>
              <a:buChar char="§"/>
            </a:pPr>
            <a:r>
              <a:rPr lang="tr-TR" sz="2400" dirty="0">
                <a:solidFill>
                  <a:schemeClr val="accent1">
                    <a:lumMod val="50000"/>
                  </a:schemeClr>
                </a:solidFill>
                <a:latin typeface="+mj-lt"/>
              </a:rPr>
              <a:t>İdarenin faaliyetleriyle ilgisi olmayan hususlara faaliyet raporlarında yer verilmez.</a:t>
            </a:r>
          </a:p>
        </p:txBody>
      </p:sp>
    </p:spTree>
    <p:extLst>
      <p:ext uri="{BB962C8B-B14F-4D97-AF65-F5344CB8AC3E}">
        <p14:creationId xmlns:p14="http://schemas.microsoft.com/office/powerpoint/2010/main" val="3127793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TUTARLILIK İLKESİ</a:t>
            </a:r>
            <a:endParaRPr lang="tr-TR" dirty="0"/>
          </a:p>
        </p:txBody>
      </p:sp>
      <p:sp>
        <p:nvSpPr>
          <p:cNvPr id="3" name="İçerik Yer Tutucusu 2"/>
          <p:cNvSpPr>
            <a:spLocks noGrp="1"/>
          </p:cNvSpPr>
          <p:nvPr>
            <p:ph idx="1"/>
          </p:nvPr>
        </p:nvSpPr>
        <p:spPr>
          <a:xfrm>
            <a:off x="479376" y="2060848"/>
            <a:ext cx="11233248" cy="3989040"/>
          </a:xfrm>
        </p:spPr>
        <p:txBody>
          <a:bodyPr anchor="ctr">
            <a:normAutofit/>
          </a:bodyPr>
          <a:lstStyle/>
          <a:p>
            <a:pPr algn="just">
              <a:buFont typeface="Wingdings" panose="05000000000000000000" pitchFamily="2" charset="2"/>
              <a:buChar char="§"/>
            </a:pPr>
            <a:r>
              <a:rPr lang="tr-TR" sz="2400" dirty="0">
                <a:solidFill>
                  <a:schemeClr val="accent1">
                    <a:lumMod val="50000"/>
                  </a:schemeClr>
                </a:solidFill>
                <a:latin typeface="+mj-lt"/>
              </a:rPr>
              <a:t>Faaliyet sonuçlarının gösterilmesi ve değerlendirilmesinde aynı yöntemler kullanılır. Yöntem değişiklikleri olması durumunda, bu değişiklikler raporda açıklanır. </a:t>
            </a:r>
          </a:p>
          <a:p>
            <a:pPr algn="just">
              <a:buFont typeface="Wingdings" panose="05000000000000000000" pitchFamily="2" charset="2"/>
              <a:buChar char="§"/>
            </a:pPr>
            <a:r>
              <a:rPr lang="tr-TR" sz="2400" dirty="0">
                <a:solidFill>
                  <a:schemeClr val="accent1">
                    <a:lumMod val="50000"/>
                  </a:schemeClr>
                </a:solidFill>
                <a:latin typeface="+mj-lt"/>
              </a:rPr>
              <a:t>Faaliyet raporları yıllar itibarıyla karşılaştırmaya imkân verecek biçimde hazırlanır.</a:t>
            </a:r>
          </a:p>
        </p:txBody>
      </p:sp>
    </p:spTree>
    <p:extLst>
      <p:ext uri="{BB962C8B-B14F-4D97-AF65-F5344CB8AC3E}">
        <p14:creationId xmlns:p14="http://schemas.microsoft.com/office/powerpoint/2010/main" val="20502614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YILLIK OLMA İLKESİ</a:t>
            </a:r>
            <a:endParaRPr lang="tr-TR" dirty="0"/>
          </a:p>
        </p:txBody>
      </p:sp>
      <p:sp>
        <p:nvSpPr>
          <p:cNvPr id="3" name="İçerik Yer Tutucusu 2"/>
          <p:cNvSpPr>
            <a:spLocks noGrp="1"/>
          </p:cNvSpPr>
          <p:nvPr>
            <p:ph idx="1"/>
          </p:nvPr>
        </p:nvSpPr>
        <p:spPr>
          <a:xfrm>
            <a:off x="479376" y="1600200"/>
            <a:ext cx="11233248" cy="3989040"/>
          </a:xfrm>
        </p:spPr>
        <p:txBody>
          <a:bodyPr anchor="ctr">
            <a:normAutofit/>
          </a:bodyPr>
          <a:lstStyle/>
          <a:p>
            <a:pPr marL="0" indent="0" algn="just">
              <a:buNone/>
            </a:pPr>
            <a:r>
              <a:rPr lang="tr-TR" sz="2400" dirty="0">
                <a:solidFill>
                  <a:schemeClr val="accent1">
                    <a:lumMod val="50000"/>
                  </a:schemeClr>
                </a:solidFill>
                <a:latin typeface="+mj-lt"/>
              </a:rPr>
              <a:t>Faaliyet raporları, bir mali yılın faaliyet sonuçlarını gösterecek şekilde hazırlanır. </a:t>
            </a:r>
          </a:p>
          <a:p>
            <a:endParaRPr lang="tr-TR" sz="2400" dirty="0">
              <a:solidFill>
                <a:schemeClr val="accent1">
                  <a:lumMod val="50000"/>
                </a:schemeClr>
              </a:solidFill>
              <a:latin typeface="+mj-lt"/>
            </a:endParaRPr>
          </a:p>
        </p:txBody>
      </p:sp>
    </p:spTree>
    <p:extLst>
      <p:ext uri="{BB962C8B-B14F-4D97-AF65-F5344CB8AC3E}">
        <p14:creationId xmlns:p14="http://schemas.microsoft.com/office/powerpoint/2010/main" val="40869991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TEŞEKKÜR EDERİZ.</a:t>
            </a:r>
            <a:endParaRPr lang="tr-TR" dirty="0"/>
          </a:p>
        </p:txBody>
      </p:sp>
      <p:sp>
        <p:nvSpPr>
          <p:cNvPr id="3" name="Metin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185446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chemeClr val="bg1"/>
                </a:solidFill>
              </a:rPr>
              <a:t>STRATEJİK PLAN VE PERFORMANS PROGRAMI</a:t>
            </a:r>
            <a:endParaRPr lang="tr-TR" dirty="0"/>
          </a:p>
        </p:txBody>
      </p:sp>
      <p:sp>
        <p:nvSpPr>
          <p:cNvPr id="3" name="Metin Yer Tutucusu 2"/>
          <p:cNvSpPr>
            <a:spLocks noGrp="1"/>
          </p:cNvSpPr>
          <p:nvPr>
            <p:ph type="body" sz="half" idx="13"/>
          </p:nvPr>
        </p:nvSpPr>
        <p:spPr/>
        <p:txBody>
          <a:bodyPr/>
          <a:lstStyle/>
          <a:p>
            <a:endParaRPr lang="tr-TR" dirty="0"/>
          </a:p>
        </p:txBody>
      </p:sp>
      <p:sp>
        <p:nvSpPr>
          <p:cNvPr id="4" name="Metin Yer Tutucusu 3"/>
          <p:cNvSpPr>
            <a:spLocks noGrp="1"/>
          </p:cNvSpPr>
          <p:nvPr>
            <p:ph type="body" sz="half" idx="2"/>
          </p:nvPr>
        </p:nvSpPr>
        <p:spPr/>
        <p:txBody>
          <a:bodyPr/>
          <a:lstStyle/>
          <a:p>
            <a:endParaRPr lang="tr-TR"/>
          </a:p>
        </p:txBody>
      </p:sp>
    </p:spTree>
    <p:extLst>
      <p:ext uri="{BB962C8B-B14F-4D97-AF65-F5344CB8AC3E}">
        <p14:creationId xmlns:p14="http://schemas.microsoft.com/office/powerpoint/2010/main" val="1849386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YASAL DAYANAK </a:t>
            </a:r>
          </a:p>
        </p:txBody>
      </p:sp>
      <p:sp>
        <p:nvSpPr>
          <p:cNvPr id="3" name="İçerik Yer Tutucusu 2"/>
          <p:cNvSpPr>
            <a:spLocks noGrp="1"/>
          </p:cNvSpPr>
          <p:nvPr>
            <p:ph idx="1"/>
          </p:nvPr>
        </p:nvSpPr>
        <p:spPr>
          <a:xfrm>
            <a:off x="191344" y="1988840"/>
            <a:ext cx="12169352" cy="5064224"/>
          </a:xfrm>
        </p:spPr>
        <p:txBody>
          <a:bodyPr anchor="ctr">
            <a:normAutofit/>
          </a:bodyPr>
          <a:lstStyle/>
          <a:p>
            <a:pPr>
              <a:lnSpc>
                <a:spcPct val="200000"/>
              </a:lnSpc>
              <a:buFont typeface="Wingdings" panose="05000000000000000000" pitchFamily="2" charset="2"/>
              <a:buChar char="§"/>
            </a:pPr>
            <a:r>
              <a:rPr lang="tr-TR" sz="2400" dirty="0">
                <a:solidFill>
                  <a:schemeClr val="accent1">
                    <a:lumMod val="50000"/>
                  </a:schemeClr>
                </a:solidFill>
                <a:latin typeface="+mj-lt"/>
              </a:rPr>
              <a:t>5018 sayılı Kamu Mali Yönetim ve Kontrol </a:t>
            </a:r>
            <a:r>
              <a:rPr lang="tr-TR" sz="2400" dirty="0" smtClean="0">
                <a:solidFill>
                  <a:schemeClr val="accent1">
                    <a:lumMod val="50000"/>
                  </a:schemeClr>
                </a:solidFill>
                <a:latin typeface="+mj-lt"/>
              </a:rPr>
              <a:t>Kanunu</a:t>
            </a:r>
            <a:endParaRPr lang="tr-TR" sz="2400" dirty="0">
              <a:solidFill>
                <a:schemeClr val="accent1">
                  <a:lumMod val="50000"/>
                </a:schemeClr>
              </a:solidFill>
              <a:latin typeface="+mj-lt"/>
            </a:endParaRPr>
          </a:p>
          <a:p>
            <a:pPr>
              <a:lnSpc>
                <a:spcPct val="200000"/>
              </a:lnSpc>
              <a:buFont typeface="Wingdings" panose="05000000000000000000" pitchFamily="2" charset="2"/>
              <a:buChar char="§"/>
            </a:pPr>
            <a:r>
              <a:rPr lang="tr-TR" sz="2400" dirty="0">
                <a:solidFill>
                  <a:schemeClr val="accent1">
                    <a:lumMod val="50000"/>
                  </a:schemeClr>
                </a:solidFill>
                <a:latin typeface="+mj-lt"/>
              </a:rPr>
              <a:t>Kamu İdarelerince Hazırlanacak Performans Programları Hakkında Yönetmelik </a:t>
            </a:r>
          </a:p>
          <a:p>
            <a:pPr>
              <a:lnSpc>
                <a:spcPct val="200000"/>
              </a:lnSpc>
              <a:buFont typeface="Wingdings" panose="05000000000000000000" pitchFamily="2" charset="2"/>
              <a:buChar char="§"/>
            </a:pPr>
            <a:r>
              <a:rPr lang="tr-TR" sz="2400" dirty="0">
                <a:solidFill>
                  <a:schemeClr val="accent1">
                    <a:lumMod val="50000"/>
                  </a:schemeClr>
                </a:solidFill>
                <a:latin typeface="+mj-lt"/>
              </a:rPr>
              <a:t>Performans Programı Hazırlama Rehberi</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8288" y="2780928"/>
            <a:ext cx="2304914" cy="1401637"/>
          </a:xfrm>
          <a:prstGeom prst="rect">
            <a:avLst/>
          </a:prstGeom>
        </p:spPr>
      </p:pic>
    </p:spTree>
    <p:extLst>
      <p:ext uri="{BB962C8B-B14F-4D97-AF65-F5344CB8AC3E}">
        <p14:creationId xmlns:p14="http://schemas.microsoft.com/office/powerpoint/2010/main" val="3684798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fi-FI" dirty="0"/>
              <a:t>5018 SAYILI </a:t>
            </a:r>
            <a:r>
              <a:rPr lang="fi-FI" dirty="0" smtClean="0"/>
              <a:t>KANUN</a:t>
            </a:r>
            <a:r>
              <a:rPr lang="tr-TR" dirty="0"/>
              <a:t>,</a:t>
            </a:r>
            <a:r>
              <a:rPr lang="fi-FI" dirty="0" smtClean="0"/>
              <a:t> </a:t>
            </a:r>
            <a:r>
              <a:rPr lang="fi-FI" dirty="0"/>
              <a:t>MADDE 9</a:t>
            </a:r>
            <a:endParaRPr lang="tr-TR" dirty="0"/>
          </a:p>
        </p:txBody>
      </p:sp>
      <p:sp>
        <p:nvSpPr>
          <p:cNvPr id="3" name="İçerik Yer Tutucusu 2"/>
          <p:cNvSpPr>
            <a:spLocks noGrp="1"/>
          </p:cNvSpPr>
          <p:nvPr>
            <p:ph idx="1"/>
          </p:nvPr>
        </p:nvSpPr>
        <p:spPr>
          <a:xfrm>
            <a:off x="479376" y="1484784"/>
            <a:ext cx="11233248" cy="4992216"/>
          </a:xfrm>
        </p:spPr>
        <p:txBody>
          <a:bodyPr anchor="ctr">
            <a:normAutofit/>
          </a:bodyPr>
          <a:lstStyle/>
          <a:p>
            <a:pPr algn="just">
              <a:buFont typeface="Wingdings" panose="05000000000000000000" pitchFamily="2" charset="2"/>
              <a:buChar char="§"/>
            </a:pPr>
            <a:r>
              <a:rPr lang="fi-FI" sz="2400" dirty="0">
                <a:solidFill>
                  <a:schemeClr val="accent1">
                    <a:lumMod val="50000"/>
                  </a:schemeClr>
                </a:solidFill>
                <a:latin typeface="+mj-lt"/>
              </a:rPr>
              <a:t>Kamu idareleri, kamu hizmetlerinin istenilen</a:t>
            </a:r>
            <a:r>
              <a:rPr lang="tr-TR" sz="2400" dirty="0">
                <a:solidFill>
                  <a:schemeClr val="accent1">
                    <a:lumMod val="50000"/>
                  </a:schemeClr>
                </a:solidFill>
                <a:latin typeface="+mj-lt"/>
              </a:rPr>
              <a:t> düzeyde ve kalitede sunulabilmesi için bütçeleri ile program ve proje bazında kaynak tahsislerini; stratejik planlarına, yıllık amaç ve hedefleri ile performans göstergelerine dayandırmak zorundadırlar.</a:t>
            </a:r>
          </a:p>
        </p:txBody>
      </p:sp>
    </p:spTree>
    <p:extLst>
      <p:ext uri="{BB962C8B-B14F-4D97-AF65-F5344CB8AC3E}">
        <p14:creationId xmlns:p14="http://schemas.microsoft.com/office/powerpoint/2010/main" val="9932940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2040</TotalTime>
  <Words>1797</Words>
  <Application>Microsoft Office PowerPoint</Application>
  <PresentationFormat>Geniş ekran</PresentationFormat>
  <Paragraphs>246</Paragraphs>
  <Slides>64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64</vt:i4>
      </vt:variant>
    </vt:vector>
  </HeadingPairs>
  <TitlesOfParts>
    <vt:vector size="70" baseType="lpstr">
      <vt:lpstr>Arial</vt:lpstr>
      <vt:lpstr>Century Gothic</vt:lpstr>
      <vt:lpstr>Times New Roman</vt:lpstr>
      <vt:lpstr>Wingdings</vt:lpstr>
      <vt:lpstr>Wingdings 3</vt:lpstr>
      <vt:lpstr>İyon Toplantı Odası</vt:lpstr>
      <vt:lpstr>PERFORMANS ESASLI BÜTÇELEME VE PERFORMANS PROGRAMI HAZIRLAMA</vt:lpstr>
      <vt:lpstr>SUNUM PLANI</vt:lpstr>
      <vt:lpstr>PERFORMANS ESASLI BÜTÇELEME</vt:lpstr>
      <vt:lpstr>PERFORMANS ESASLI BÜTÇELEME</vt:lpstr>
      <vt:lpstr>BİZ NE YAPIYORUZ?</vt:lpstr>
      <vt:lpstr>BİZ NE YAPIYORUZ?</vt:lpstr>
      <vt:lpstr>STRATEJİK PLAN VE PERFORMANS PROGRAMI</vt:lpstr>
      <vt:lpstr>YASAL DAYANAK </vt:lpstr>
      <vt:lpstr>5018 SAYILI KANUN, MADDE 9</vt:lpstr>
      <vt:lpstr>5018 SAYILI KANUN, MADDE 9</vt:lpstr>
      <vt:lpstr>5018 SAYILI KANUN, MADDE 9</vt:lpstr>
      <vt:lpstr>STRATEJİK PLAN</vt:lpstr>
      <vt:lpstr>PERFORMANS PROGRAMI</vt:lpstr>
      <vt:lpstr>PERFORMANS PROGRAMI</vt:lpstr>
      <vt:lpstr>PERFORMANS PROGRAMI</vt:lpstr>
      <vt:lpstr>PERFORMANS PROGRAMI HAZIRLAMA SÜRECİ</vt:lpstr>
      <vt:lpstr>PERFORMANS PROGRAMI HAZIRLAMA SÜRECİ</vt:lpstr>
      <vt:lpstr>PERFORMANS PROGRAMI HAZIRLAMA SÜRECİ</vt:lpstr>
      <vt:lpstr>PERFORMANS PROGRAMI HAZIRLAMA SÜRECİ</vt:lpstr>
      <vt:lpstr>STRATEJİK PLANDAN PERFORMANS PROGRAMINA</vt:lpstr>
      <vt:lpstr>STRATEJİK PLANDAN PERFORMANS PROGRAMINA</vt:lpstr>
      <vt:lpstr>PERFORMANS HEDEFLERİ</vt:lpstr>
      <vt:lpstr>PERFORMANS GÖSTERGESİ</vt:lpstr>
      <vt:lpstr>GÖSTERGE ÇEŞİTLERİ </vt:lpstr>
      <vt:lpstr>GİRDİ GÖSTERGELERİ</vt:lpstr>
      <vt:lpstr>GİRDİ GÖSTERGELERİ</vt:lpstr>
      <vt:lpstr>ÇIKTI GÖSTERGELERİ</vt:lpstr>
      <vt:lpstr>ÇIKTI GÖSTERGELERİ</vt:lpstr>
      <vt:lpstr>VERİMLİLİK GÖSTERGELERİ</vt:lpstr>
      <vt:lpstr>VERİMLİLİK GÖSTERGELERİ</vt:lpstr>
      <vt:lpstr>ETKİLİLİK GÖSTERGELERİ</vt:lpstr>
      <vt:lpstr>ETKİLİLİK GÖSTERGELERİ</vt:lpstr>
      <vt:lpstr>KALİTE GÖSTERGELERİ</vt:lpstr>
      <vt:lpstr>KALİTE GÖSTERGELERİ</vt:lpstr>
      <vt:lpstr>FAALİYETLERİN MALİYETLENDİRİLMESİ</vt:lpstr>
      <vt:lpstr>FAALİYET NEDİR ?</vt:lpstr>
      <vt:lpstr>PERFORMANS PROGRAMI KAYNAK İHTİYACI</vt:lpstr>
      <vt:lpstr>FAALİYET MALİYETİ</vt:lpstr>
      <vt:lpstr>FAALİYET MALİYETİ</vt:lpstr>
      <vt:lpstr>GENEL YÖNETİM GİDERLERİ</vt:lpstr>
      <vt:lpstr> FAALİYET MALİYETLERİ TABLOSU</vt:lpstr>
      <vt:lpstr>PERFORMANS GÖSTERGELERİNİN İZLENMESİ</vt:lpstr>
      <vt:lpstr>GÖSTERGELERİN İZLENMESİ</vt:lpstr>
      <vt:lpstr>PERFORMANS GÖSTERGELERİ DEĞERLENDİRME TABLOSU</vt:lpstr>
      <vt:lpstr>FAALİYET RAPORU</vt:lpstr>
      <vt:lpstr>YASAL DAYANAK </vt:lpstr>
      <vt:lpstr>FAALİYET RAPORU</vt:lpstr>
      <vt:lpstr>FAALİYET RAPORU</vt:lpstr>
      <vt:lpstr>FAALİYET RAPORU</vt:lpstr>
      <vt:lpstr>FAALİYET RAPORU</vt:lpstr>
      <vt:lpstr>BİRİM FAALİYET RAPORU</vt:lpstr>
      <vt:lpstr>İDARE FAALİYET RAPORU</vt:lpstr>
      <vt:lpstr>GENEL FAALİYET RAPORU</vt:lpstr>
      <vt:lpstr>SÜRECİN DEVAMI</vt:lpstr>
      <vt:lpstr>PowerPoint Sunusu</vt:lpstr>
      <vt:lpstr>PowerPoint Sunusu</vt:lpstr>
      <vt:lpstr>RAPORLAMA İLKELERİ</vt:lpstr>
      <vt:lpstr>SORUMLULUK İLKESİ</vt:lpstr>
      <vt:lpstr>DOĞRULUK VE TARAFSIZLIK İLKESİ</vt:lpstr>
      <vt:lpstr>AÇIKLIK İLKESİ</vt:lpstr>
      <vt:lpstr>TAM AÇIKLAMA İLKESİ</vt:lpstr>
      <vt:lpstr>TUTARLILIK İLKESİ</vt:lpstr>
      <vt:lpstr>YILLIK OLMA İLKESİ</vt:lpstr>
      <vt:lpstr>TEŞEKKÜR EDERİZ.</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YTUPC</dc:creator>
  <cp:lastModifiedBy>user</cp:lastModifiedBy>
  <cp:revision>82</cp:revision>
  <dcterms:created xsi:type="dcterms:W3CDTF">2015-04-21T07:51:43Z</dcterms:created>
  <dcterms:modified xsi:type="dcterms:W3CDTF">2017-03-10T11:38:58Z</dcterms:modified>
</cp:coreProperties>
</file>